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ntonio Bold" charset="1" panose="02000803000000000000"/>
      <p:regular r:id="rId27"/>
    </p:embeddedFont>
    <p:embeddedFont>
      <p:font typeface="Aileron" charset="1" panose="00000500000000000000"/>
      <p:regular r:id="rId28"/>
    </p:embeddedFont>
    <p:embeddedFont>
      <p:font typeface="Antonio" charset="1" panose="02000503000000000000"/>
      <p:regular r:id="rId29"/>
    </p:embeddedFont>
    <p:embeddedFont>
      <p:font typeface="Aileron Bold" charset="1" panose="00000800000000000000"/>
      <p:regular r:id="rId30"/>
    </p:embeddedFont>
    <p:embeddedFont>
      <p:font typeface="Times New Roman Bold" charset="1" panose="020308020704050203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https://www.canva.com/design/DAFzYiP-aPs/CnyrPdo53O4dzeEhPNXfsw/edit?utm_content=DAFzYiP-aPs&amp;utm_campaign=designshare&amp;utm_medium=link2&amp;utm_source=sharebutton"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7.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2.jpeg" Type="http://schemas.openxmlformats.org/officeDocument/2006/relationships/image"/><Relationship Id="rId9"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4.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5.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9.jpeg" Type="http://schemas.openxmlformats.org/officeDocument/2006/relationships/image"/><Relationship Id="rId9" Target="../media/image4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2.jpeg" Type="http://schemas.openxmlformats.org/officeDocument/2006/relationships/image"/><Relationship Id="rId7" Target="../media/image4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6.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7.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7.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8.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9.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17067" y="-207258"/>
            <a:ext cx="7726008" cy="9465558"/>
            <a:chOff x="0" y="0"/>
            <a:chExt cx="2034833" cy="2492986"/>
          </a:xfrm>
        </p:grpSpPr>
        <p:sp>
          <p:nvSpPr>
            <p:cNvPr name="Freeform 3" id="3"/>
            <p:cNvSpPr/>
            <p:nvPr/>
          </p:nvSpPr>
          <p:spPr>
            <a:xfrm flipH="false" flipV="false" rot="0">
              <a:off x="0" y="0"/>
              <a:ext cx="2034833" cy="2492986"/>
            </a:xfrm>
            <a:custGeom>
              <a:avLst/>
              <a:gdLst/>
              <a:ahLst/>
              <a:cxnLst/>
              <a:rect r="r" b="b" t="t" l="l"/>
              <a:pathLst>
                <a:path h="2492986" w="2034833">
                  <a:moveTo>
                    <a:pt x="0" y="0"/>
                  </a:moveTo>
                  <a:lnTo>
                    <a:pt x="2034833" y="0"/>
                  </a:lnTo>
                  <a:lnTo>
                    <a:pt x="2034833" y="2492986"/>
                  </a:lnTo>
                  <a:lnTo>
                    <a:pt x="0" y="2492986"/>
                  </a:lnTo>
                  <a:close/>
                </a:path>
              </a:pathLst>
            </a:custGeom>
            <a:solidFill>
              <a:srgbClr val="000000"/>
            </a:solidFill>
          </p:spPr>
        </p:sp>
        <p:sp>
          <p:nvSpPr>
            <p:cNvPr name="TextBox 4" id="4"/>
            <p:cNvSpPr txBox="true"/>
            <p:nvPr/>
          </p:nvSpPr>
          <p:spPr>
            <a:xfrm>
              <a:off x="0" y="-47625"/>
              <a:ext cx="2034833" cy="254061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753891" y="1660621"/>
            <a:ext cx="5986572" cy="6780048"/>
            <a:chOff x="0" y="0"/>
            <a:chExt cx="7982096" cy="9040064"/>
          </a:xfrm>
        </p:grpSpPr>
        <p:pic>
          <p:nvPicPr>
            <p:cNvPr name="Picture 6" id="6"/>
            <p:cNvPicPr>
              <a:picLocks noChangeAspect="true"/>
            </p:cNvPicPr>
            <p:nvPr/>
          </p:nvPicPr>
          <p:blipFill>
            <a:blip r:embed="rId2"/>
            <a:srcRect l="0" t="5685" r="0" b="5685"/>
            <a:stretch>
              <a:fillRect/>
            </a:stretch>
          </p:blipFill>
          <p:spPr>
            <a:xfrm flipH="false" flipV="false">
              <a:off x="0" y="0"/>
              <a:ext cx="7982096" cy="9040064"/>
            </a:xfrm>
            <a:prstGeom prst="rect">
              <a:avLst/>
            </a:prstGeom>
          </p:spPr>
        </p:pic>
      </p:grpSp>
      <p:sp>
        <p:nvSpPr>
          <p:cNvPr name="Freeform 7" id="7"/>
          <p:cNvSpPr/>
          <p:nvPr/>
        </p:nvSpPr>
        <p:spPr>
          <a:xfrm flipH="false" flipV="false" rot="-5400000">
            <a:off x="12680650" y="4679650"/>
            <a:ext cx="8229600" cy="927700"/>
          </a:xfrm>
          <a:custGeom>
            <a:avLst/>
            <a:gdLst/>
            <a:ahLst/>
            <a:cxnLst/>
            <a:rect r="r" b="b" t="t" l="l"/>
            <a:pathLst>
              <a:path h="927700" w="8229600">
                <a:moveTo>
                  <a:pt x="0" y="0"/>
                </a:moveTo>
                <a:lnTo>
                  <a:pt x="8229600" y="0"/>
                </a:lnTo>
                <a:lnTo>
                  <a:pt x="8229600" y="927700"/>
                </a:lnTo>
                <a:lnTo>
                  <a:pt x="0" y="927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1028700"/>
            <a:ext cx="573661" cy="5736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481D"/>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8684639"/>
            <a:ext cx="573661" cy="5736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0800000">
            <a:off x="8537024" y="819788"/>
            <a:ext cx="4397717" cy="495743"/>
          </a:xfrm>
          <a:custGeom>
            <a:avLst/>
            <a:gdLst/>
            <a:ahLst/>
            <a:cxnLst/>
            <a:rect r="r" b="b" t="t" l="l"/>
            <a:pathLst>
              <a:path h="495743" w="4397717">
                <a:moveTo>
                  <a:pt x="0" y="0"/>
                </a:moveTo>
                <a:lnTo>
                  <a:pt x="4397717" y="0"/>
                </a:lnTo>
                <a:lnTo>
                  <a:pt x="4397717" y="495742"/>
                </a:lnTo>
                <a:lnTo>
                  <a:pt x="0" y="495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25980" y="-741870"/>
            <a:ext cx="4883020" cy="4114800"/>
          </a:xfrm>
          <a:custGeom>
            <a:avLst/>
            <a:gdLst/>
            <a:ahLst/>
            <a:cxnLst/>
            <a:rect r="r" b="b" t="t" l="l"/>
            <a:pathLst>
              <a:path h="4114800" w="4883020">
                <a:moveTo>
                  <a:pt x="0" y="0"/>
                </a:moveTo>
                <a:lnTo>
                  <a:pt x="4883021" y="0"/>
                </a:lnTo>
                <a:lnTo>
                  <a:pt x="4883021" y="4114800"/>
                </a:lnTo>
                <a:lnTo>
                  <a:pt x="0" y="4114800"/>
                </a:lnTo>
                <a:lnTo>
                  <a:pt x="0" y="0"/>
                </a:lnTo>
                <a:close/>
              </a:path>
            </a:pathLst>
          </a:custGeom>
          <a:blipFill>
            <a:blip r:embed="rId7">
              <a:alphaModFix amt="30000"/>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943672" y="-1572123"/>
            <a:ext cx="4883020" cy="4114800"/>
          </a:xfrm>
          <a:custGeom>
            <a:avLst/>
            <a:gdLst/>
            <a:ahLst/>
            <a:cxnLst/>
            <a:rect r="r" b="b" t="t" l="l"/>
            <a:pathLst>
              <a:path h="4114800" w="4883020">
                <a:moveTo>
                  <a:pt x="0" y="0"/>
                </a:moveTo>
                <a:lnTo>
                  <a:pt x="4883020" y="0"/>
                </a:lnTo>
                <a:lnTo>
                  <a:pt x="4883020" y="4114800"/>
                </a:lnTo>
                <a:lnTo>
                  <a:pt x="0" y="4114800"/>
                </a:lnTo>
                <a:lnTo>
                  <a:pt x="0" y="0"/>
                </a:lnTo>
                <a:close/>
              </a:path>
            </a:pathLst>
          </a:custGeom>
          <a:blipFill>
            <a:blip r:embed="rId7">
              <a:alphaModFix amt="30000"/>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028700" y="3686265"/>
            <a:ext cx="7774976" cy="2904945"/>
          </a:xfrm>
          <a:prstGeom prst="rect">
            <a:avLst/>
          </a:prstGeom>
        </p:spPr>
        <p:txBody>
          <a:bodyPr anchor="t" rtlCol="false" tIns="0" lIns="0" bIns="0" rIns="0">
            <a:spAutoFit/>
          </a:bodyPr>
          <a:lstStyle/>
          <a:p>
            <a:pPr algn="l">
              <a:lnSpc>
                <a:spcPts val="7681"/>
              </a:lnSpc>
            </a:pPr>
            <a:r>
              <a:rPr lang="en-US" b="true" sz="6348" u="sng">
                <a:solidFill>
                  <a:srgbClr val="272321"/>
                </a:solidFill>
                <a:latin typeface="Antonio Bold"/>
                <a:ea typeface="Antonio Bold"/>
                <a:cs typeface="Antonio Bold"/>
                <a:sym typeface="Antonio Bold"/>
                <a:hlinkClick r:id="rId9" tooltip="https://www.canva.com/design/DAFzYiP-aPs/CnyrPdo53O4dzeEhPNXfsw/edit?utm_content=DAFzYiP-aPs&amp;utm_campaign=designshare&amp;utm_medium=link2&amp;utm_source=sharebutton"/>
              </a:rPr>
              <a:t>IoT Based Beehive Monitoring for Efficient Honey Production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917399" y="1062287"/>
            <a:ext cx="5986572" cy="3315313"/>
            <a:chOff x="0" y="0"/>
            <a:chExt cx="7982096" cy="4420418"/>
          </a:xfrm>
        </p:grpSpPr>
        <p:pic>
          <p:nvPicPr>
            <p:cNvPr name="Picture 6" id="6"/>
            <p:cNvPicPr>
              <a:picLocks noChangeAspect="true"/>
            </p:cNvPicPr>
            <p:nvPr/>
          </p:nvPicPr>
          <p:blipFill>
            <a:blip r:embed="rId2"/>
            <a:srcRect l="29826" t="0" r="29826" b="0"/>
            <a:stretch>
              <a:fillRect/>
            </a:stretch>
          </p:blipFill>
          <p:spPr>
            <a:xfrm flipH="false" flipV="false">
              <a:off x="0" y="0"/>
              <a:ext cx="7982096" cy="4420418"/>
            </a:xfrm>
            <a:prstGeom prst="rect">
              <a:avLst/>
            </a:prstGeom>
          </p:spPr>
        </p:pic>
      </p:grpSp>
      <p:sp>
        <p:nvSpPr>
          <p:cNvPr name="AutoShape 7" id="7"/>
          <p:cNvSpPr/>
          <p:nvPr/>
        </p:nvSpPr>
        <p:spPr>
          <a:xfrm>
            <a:off x="1740993" y="2844076"/>
            <a:ext cx="5860775" cy="0"/>
          </a:xfrm>
          <a:prstGeom prst="line">
            <a:avLst/>
          </a:prstGeom>
          <a:ln cap="flat" w="38100">
            <a:solidFill>
              <a:srgbClr val="663818"/>
            </a:solidFill>
            <a:prstDash val="solid"/>
            <a:headEnd type="none" len="sm" w="sm"/>
            <a:tailEnd type="none" len="sm" w="sm"/>
          </a:ln>
        </p:spPr>
      </p:sp>
      <p:grpSp>
        <p:nvGrpSpPr>
          <p:cNvPr name="Group 8" id="8"/>
          <p:cNvGrpSpPr/>
          <p:nvPr/>
        </p:nvGrpSpPr>
        <p:grpSpPr>
          <a:xfrm rot="0">
            <a:off x="1028700" y="1028700"/>
            <a:ext cx="573661" cy="5736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7F1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8684639"/>
            <a:ext cx="573661" cy="5736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0800000">
            <a:off x="11329749" y="780829"/>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6449297" y="5024070"/>
            <a:ext cx="664613" cy="66461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740993" y="2986951"/>
            <a:ext cx="6033531" cy="2124075"/>
          </a:xfrm>
          <a:prstGeom prst="rect">
            <a:avLst/>
          </a:prstGeom>
        </p:spPr>
        <p:txBody>
          <a:bodyPr anchor="t" rtlCol="false" tIns="0" lIns="0" bIns="0" rIns="0">
            <a:spAutoFit/>
          </a:bodyPr>
          <a:lstStyle/>
          <a:p>
            <a:pPr algn="just">
              <a:lnSpc>
                <a:spcPts val="4200"/>
              </a:lnSpc>
            </a:pPr>
            <a:r>
              <a:rPr lang="en-US" sz="3000">
                <a:solidFill>
                  <a:srgbClr val="272321"/>
                </a:solidFill>
                <a:latin typeface="Aileron"/>
                <a:ea typeface="Aileron"/>
                <a:cs typeface="Aileron"/>
                <a:sym typeface="Aileron"/>
              </a:rPr>
              <a:t>Arizona University, College of Agriculture and Life Sciences came up with a formula to calculate the </a:t>
            </a:r>
          </a:p>
          <a:p>
            <a:pPr algn="just">
              <a:lnSpc>
                <a:spcPts val="4200"/>
              </a:lnSpc>
            </a:pPr>
          </a:p>
        </p:txBody>
      </p:sp>
      <p:sp>
        <p:nvSpPr>
          <p:cNvPr name="TextBox 20" id="20"/>
          <p:cNvSpPr txBox="true"/>
          <p:nvPr/>
        </p:nvSpPr>
        <p:spPr>
          <a:xfrm rot="0">
            <a:off x="1898187" y="1062287"/>
            <a:ext cx="5333413" cy="1574580"/>
          </a:xfrm>
          <a:prstGeom prst="rect">
            <a:avLst/>
          </a:prstGeom>
        </p:spPr>
        <p:txBody>
          <a:bodyPr anchor="t" rtlCol="false" tIns="0" lIns="0" bIns="0" rIns="0">
            <a:spAutoFit/>
          </a:bodyPr>
          <a:lstStyle/>
          <a:p>
            <a:pPr algn="l">
              <a:lnSpc>
                <a:spcPts val="6259"/>
              </a:lnSpc>
            </a:pPr>
            <a:r>
              <a:rPr lang="en-US" sz="5173" b="true">
                <a:solidFill>
                  <a:srgbClr val="D77F1C"/>
                </a:solidFill>
                <a:latin typeface="Antonio Bold"/>
                <a:ea typeface="Antonio Bold"/>
                <a:cs typeface="Antonio Bold"/>
                <a:sym typeface="Antonio Bold"/>
              </a:rPr>
              <a:t>3. Estimation of bees in the beehive</a:t>
            </a:r>
          </a:p>
        </p:txBody>
      </p:sp>
      <p:sp>
        <p:nvSpPr>
          <p:cNvPr name="TextBox 21" id="21"/>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Freeform 22" id="22"/>
          <p:cNvSpPr/>
          <p:nvPr/>
        </p:nvSpPr>
        <p:spPr>
          <a:xfrm flipH="false" flipV="false" rot="-10800000">
            <a:off x="11329749" y="792355"/>
            <a:ext cx="4397717" cy="495743"/>
          </a:xfrm>
          <a:custGeom>
            <a:avLst/>
            <a:gdLst/>
            <a:ahLst/>
            <a:cxnLst/>
            <a:rect r="r" b="b" t="t" l="l"/>
            <a:pathLst>
              <a:path h="495743" w="4397717">
                <a:moveTo>
                  <a:pt x="0" y="0"/>
                </a:moveTo>
                <a:lnTo>
                  <a:pt x="4397716" y="0"/>
                </a:lnTo>
                <a:lnTo>
                  <a:pt x="4397716" y="495743"/>
                </a:lnTo>
                <a:lnTo>
                  <a:pt x="0" y="4957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5400000">
            <a:off x="16434581" y="8305248"/>
            <a:ext cx="2179239" cy="245660"/>
          </a:xfrm>
          <a:custGeom>
            <a:avLst/>
            <a:gdLst/>
            <a:ahLst/>
            <a:cxnLst/>
            <a:rect r="r" b="b" t="t" l="l"/>
            <a:pathLst>
              <a:path h="245660" w="2179239">
                <a:moveTo>
                  <a:pt x="0" y="0"/>
                </a:moveTo>
                <a:lnTo>
                  <a:pt x="2179239" y="0"/>
                </a:lnTo>
                <a:lnTo>
                  <a:pt x="2179239" y="245660"/>
                </a:lnTo>
                <a:lnTo>
                  <a:pt x="0" y="2456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10800000">
            <a:off x="15727465" y="2055003"/>
            <a:ext cx="4397717" cy="495743"/>
          </a:xfrm>
          <a:custGeom>
            <a:avLst/>
            <a:gdLst/>
            <a:ahLst/>
            <a:cxnLst/>
            <a:rect r="r" b="b" t="t" l="l"/>
            <a:pathLst>
              <a:path h="495743" w="4397717">
                <a:moveTo>
                  <a:pt x="0" y="0"/>
                </a:moveTo>
                <a:lnTo>
                  <a:pt x="4397717" y="0"/>
                </a:lnTo>
                <a:lnTo>
                  <a:pt x="4397717" y="495742"/>
                </a:lnTo>
                <a:lnTo>
                  <a:pt x="0" y="495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740993" y="4600575"/>
            <a:ext cx="12162978" cy="4791075"/>
          </a:xfrm>
          <a:prstGeom prst="rect">
            <a:avLst/>
          </a:prstGeom>
        </p:spPr>
        <p:txBody>
          <a:bodyPr anchor="t" rtlCol="false" tIns="0" lIns="0" bIns="0" rIns="0">
            <a:spAutoFit/>
          </a:bodyPr>
          <a:lstStyle/>
          <a:p>
            <a:pPr algn="just">
              <a:lnSpc>
                <a:spcPts val="4200"/>
              </a:lnSpc>
            </a:pPr>
            <a:r>
              <a:rPr lang="en-US" sz="3000">
                <a:solidFill>
                  <a:srgbClr val="272321"/>
                </a:solidFill>
                <a:latin typeface="Aileron"/>
                <a:ea typeface="Aileron"/>
                <a:cs typeface="Aileron"/>
                <a:sym typeface="Aileron"/>
              </a:rPr>
              <a:t>number</a:t>
            </a:r>
            <a:r>
              <a:rPr lang="en-US" sz="3000">
                <a:solidFill>
                  <a:srgbClr val="272321"/>
                </a:solidFill>
                <a:latin typeface="Aileron"/>
                <a:ea typeface="Aileron"/>
                <a:cs typeface="Aileron"/>
                <a:sym typeface="Aileron"/>
              </a:rPr>
              <a:t> of bees in a hive. It is based on the average number of bees leaving the hive to forage every day (about a third of the colony), the average number of flights per day by a single bee, and the amount of time spent foraging.</a:t>
            </a:r>
          </a:p>
          <a:p>
            <a:pPr algn="just">
              <a:lnSpc>
                <a:spcPts val="4200"/>
              </a:lnSpc>
            </a:pPr>
            <a:r>
              <a:rPr lang="en-US" sz="3000">
                <a:solidFill>
                  <a:srgbClr val="272321"/>
                </a:solidFill>
                <a:latin typeface="Aileron"/>
                <a:ea typeface="Aileron"/>
                <a:cs typeface="Aileron"/>
                <a:sym typeface="Aileron"/>
              </a:rPr>
              <a:t> </a:t>
            </a:r>
            <a:r>
              <a:rPr lang="en-US" sz="3000" b="true">
                <a:solidFill>
                  <a:srgbClr val="272321"/>
                </a:solidFill>
                <a:latin typeface="Aileron Bold"/>
                <a:ea typeface="Aileron Bold"/>
                <a:cs typeface="Aileron Bold"/>
                <a:sym typeface="Aileron Bold"/>
              </a:rPr>
              <a:t> N = 3 x (f/0.0138) </a:t>
            </a:r>
          </a:p>
          <a:p>
            <a:pPr algn="just">
              <a:lnSpc>
                <a:spcPts val="4200"/>
              </a:lnSpc>
            </a:pPr>
            <a:r>
              <a:rPr lang="en-US" sz="3000">
                <a:solidFill>
                  <a:srgbClr val="272321"/>
                </a:solidFill>
                <a:latin typeface="Aileron"/>
                <a:ea typeface="Aileron"/>
                <a:cs typeface="Aileron"/>
                <a:sym typeface="Aileron"/>
              </a:rPr>
              <a:t> Where:</a:t>
            </a:r>
          </a:p>
          <a:p>
            <a:pPr algn="just">
              <a:lnSpc>
                <a:spcPts val="4200"/>
              </a:lnSpc>
            </a:pPr>
            <a:r>
              <a:rPr lang="en-US" sz="3000">
                <a:solidFill>
                  <a:srgbClr val="272321"/>
                </a:solidFill>
                <a:latin typeface="Aileron"/>
                <a:ea typeface="Aileron"/>
                <a:cs typeface="Aileron"/>
                <a:sym typeface="Aileron"/>
              </a:rPr>
              <a:t> N = number of bees in the hive</a:t>
            </a:r>
          </a:p>
          <a:p>
            <a:pPr algn="just">
              <a:lnSpc>
                <a:spcPts val="4200"/>
              </a:lnSpc>
            </a:pPr>
            <a:r>
              <a:rPr lang="en-US" sz="3000">
                <a:solidFill>
                  <a:srgbClr val="272321"/>
                </a:solidFill>
                <a:latin typeface="Aileron"/>
                <a:ea typeface="Aileron"/>
                <a:cs typeface="Aileron"/>
                <a:sym typeface="Aileron"/>
              </a:rPr>
              <a:t> f = number of bees seen leaving the nest in one minute</a:t>
            </a:r>
          </a:p>
          <a:p>
            <a:pPr algn="just">
              <a:lnSpc>
                <a:spcPts val="42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083322" y="8000927"/>
            <a:ext cx="2259984" cy="254762"/>
          </a:xfrm>
          <a:custGeom>
            <a:avLst/>
            <a:gdLst/>
            <a:ahLst/>
            <a:cxnLst/>
            <a:rect r="r" b="b" t="t" l="l"/>
            <a:pathLst>
              <a:path h="254762" w="2259984">
                <a:moveTo>
                  <a:pt x="0" y="0"/>
                </a:moveTo>
                <a:lnTo>
                  <a:pt x="2259985" y="0"/>
                </a:lnTo>
                <a:lnTo>
                  <a:pt x="2259985" y="254762"/>
                </a:lnTo>
                <a:lnTo>
                  <a:pt x="0" y="254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1028700"/>
            <a:ext cx="573661" cy="5736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8684639"/>
            <a:ext cx="573661" cy="5736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873A"/>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10800000">
            <a:off x="11329749" y="780829"/>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6449297" y="5024070"/>
            <a:ext cx="664613" cy="6646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TextBox 18" id="18"/>
          <p:cNvSpPr txBox="true"/>
          <p:nvPr/>
        </p:nvSpPr>
        <p:spPr>
          <a:xfrm rot="0">
            <a:off x="1972708" y="1372037"/>
            <a:ext cx="9896821" cy="7322155"/>
          </a:xfrm>
          <a:prstGeom prst="rect">
            <a:avLst/>
          </a:prstGeom>
        </p:spPr>
        <p:txBody>
          <a:bodyPr anchor="t" rtlCol="false" tIns="0" lIns="0" bIns="0" rIns="0">
            <a:spAutoFit/>
          </a:bodyPr>
          <a:lstStyle/>
          <a:p>
            <a:pPr algn="just">
              <a:lnSpc>
                <a:spcPts val="4525"/>
              </a:lnSpc>
            </a:pPr>
            <a:r>
              <a:rPr lang="en-US" sz="3232">
                <a:solidFill>
                  <a:srgbClr val="000000"/>
                </a:solidFill>
                <a:latin typeface="Aileron"/>
                <a:ea typeface="Aileron"/>
                <a:cs typeface="Aileron"/>
                <a:sym typeface="Aileron"/>
              </a:rPr>
              <a:t>The above method is used to count the number of worker bees leaving the hive during active foraging time.</a:t>
            </a:r>
          </a:p>
          <a:p>
            <a:pPr algn="just">
              <a:lnSpc>
                <a:spcPts val="4525"/>
              </a:lnSpc>
            </a:pPr>
            <a:r>
              <a:rPr lang="en-US" sz="3232">
                <a:solidFill>
                  <a:srgbClr val="000000"/>
                </a:solidFill>
                <a:latin typeface="Aileron"/>
                <a:ea typeface="Aileron"/>
                <a:cs typeface="Aileron"/>
                <a:sym typeface="Aileron"/>
              </a:rPr>
              <a:t>If a beekeeper observes 150 bees leaving a hive in one minute, then there will be about 32,600 bees in the hive (150/0.0138 x 3).</a:t>
            </a:r>
          </a:p>
          <a:p>
            <a:pPr algn="just">
              <a:lnSpc>
                <a:spcPts val="4525"/>
              </a:lnSpc>
            </a:pPr>
            <a:r>
              <a:rPr lang="en-US" sz="3232">
                <a:solidFill>
                  <a:srgbClr val="000000"/>
                </a:solidFill>
                <a:latin typeface="Aileron"/>
                <a:ea typeface="Aileron"/>
                <a:cs typeface="Aileron"/>
                <a:sym typeface="Aileron"/>
              </a:rPr>
              <a:t>They note that the value of 0.0138 is based on the average amount of time spent foraging for an average </a:t>
            </a:r>
          </a:p>
          <a:p>
            <a:pPr algn="just">
              <a:lnSpc>
                <a:spcPts val="4525"/>
              </a:lnSpc>
            </a:pPr>
            <a:r>
              <a:rPr lang="en-US" sz="3232">
                <a:solidFill>
                  <a:srgbClr val="000000"/>
                </a:solidFill>
                <a:latin typeface="Aileron"/>
                <a:ea typeface="Aileron"/>
                <a:cs typeface="Aileron"/>
                <a:sym typeface="Aileron"/>
              </a:rPr>
              <a:t>honey bee colony on an average day, and that this value will actually change considerably depending on the amount of food available, weather conditions and so on. </a:t>
            </a:r>
          </a:p>
          <a:p>
            <a:pPr algn="just">
              <a:lnSpc>
                <a:spcPts val="4525"/>
              </a:lnSpc>
            </a:pPr>
          </a:p>
        </p:txBody>
      </p:sp>
      <p:sp>
        <p:nvSpPr>
          <p:cNvPr name="Freeform 19" id="19"/>
          <p:cNvSpPr/>
          <p:nvPr/>
        </p:nvSpPr>
        <p:spPr>
          <a:xfrm flipH="false" flipV="false" rot="-10800000">
            <a:off x="11670581" y="9269826"/>
            <a:ext cx="4397717" cy="495743"/>
          </a:xfrm>
          <a:custGeom>
            <a:avLst/>
            <a:gdLst/>
            <a:ahLst/>
            <a:cxnLst/>
            <a:rect r="r" b="b" t="t" l="l"/>
            <a:pathLst>
              <a:path h="495743" w="4397717">
                <a:moveTo>
                  <a:pt x="0" y="0"/>
                </a:moveTo>
                <a:lnTo>
                  <a:pt x="4397716" y="0"/>
                </a:lnTo>
                <a:lnTo>
                  <a:pt x="4397716" y="495743"/>
                </a:lnTo>
                <a:lnTo>
                  <a:pt x="0" y="4957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573661" cy="5736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7F1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8684639"/>
            <a:ext cx="573661" cy="5736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449297" y="5024070"/>
            <a:ext cx="664613" cy="6646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8260606" y="3797487"/>
            <a:ext cx="7139839" cy="4191796"/>
            <a:chOff x="0" y="0"/>
            <a:chExt cx="9519785" cy="5589062"/>
          </a:xfrm>
        </p:grpSpPr>
        <p:pic>
          <p:nvPicPr>
            <p:cNvPr name="Picture 16" id="16"/>
            <p:cNvPicPr>
              <a:picLocks noChangeAspect="true"/>
            </p:cNvPicPr>
            <p:nvPr/>
          </p:nvPicPr>
          <p:blipFill>
            <a:blip r:embed="rId4"/>
            <a:srcRect l="41423" t="42187" r="0" b="10863"/>
            <a:stretch>
              <a:fillRect/>
            </a:stretch>
          </p:blipFill>
          <p:spPr>
            <a:xfrm flipH="false" flipV="false">
              <a:off x="0" y="0"/>
              <a:ext cx="9519785" cy="5589062"/>
            </a:xfrm>
            <a:prstGeom prst="rect">
              <a:avLst/>
            </a:prstGeom>
          </p:spPr>
        </p:pic>
      </p:grpSp>
      <p:sp>
        <p:nvSpPr>
          <p:cNvPr name="TextBox 17" id="17"/>
          <p:cNvSpPr txBox="true"/>
          <p:nvPr/>
        </p:nvSpPr>
        <p:spPr>
          <a:xfrm rot="0">
            <a:off x="1771417" y="2767638"/>
            <a:ext cx="5333413" cy="1460788"/>
          </a:xfrm>
          <a:prstGeom prst="rect">
            <a:avLst/>
          </a:prstGeom>
        </p:spPr>
        <p:txBody>
          <a:bodyPr anchor="t" rtlCol="false" tIns="0" lIns="0" bIns="0" rIns="0">
            <a:spAutoFit/>
          </a:bodyPr>
          <a:lstStyle/>
          <a:p>
            <a:pPr algn="l">
              <a:lnSpc>
                <a:spcPts val="5775"/>
              </a:lnSpc>
            </a:pPr>
            <a:r>
              <a:rPr lang="en-US" sz="4773" b="true">
                <a:solidFill>
                  <a:srgbClr val="D77F1C"/>
                </a:solidFill>
                <a:latin typeface="Antonio Bold"/>
                <a:ea typeface="Antonio Bold"/>
                <a:cs typeface="Antonio Bold"/>
                <a:sym typeface="Antonio Bold"/>
              </a:rPr>
              <a:t>4. Sensing of Movement of bees</a:t>
            </a:r>
          </a:p>
        </p:txBody>
      </p:sp>
      <p:sp>
        <p:nvSpPr>
          <p:cNvPr name="TextBox 18" id="18"/>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TextBox 19" id="19"/>
          <p:cNvSpPr txBox="true"/>
          <p:nvPr/>
        </p:nvSpPr>
        <p:spPr>
          <a:xfrm rot="0">
            <a:off x="1771417" y="4655746"/>
            <a:ext cx="5852393" cy="4171951"/>
          </a:xfrm>
          <a:prstGeom prst="rect">
            <a:avLst/>
          </a:prstGeom>
        </p:spPr>
        <p:txBody>
          <a:bodyPr anchor="t" rtlCol="false" tIns="0" lIns="0" bIns="0" rIns="0">
            <a:spAutoFit/>
          </a:bodyPr>
          <a:lstStyle/>
          <a:p>
            <a:pPr algn="just">
              <a:lnSpc>
                <a:spcPts val="4199"/>
              </a:lnSpc>
            </a:pPr>
            <a:r>
              <a:rPr lang="en-US" sz="2999">
                <a:solidFill>
                  <a:srgbClr val="272321"/>
                </a:solidFill>
                <a:latin typeface="Aileron"/>
                <a:ea typeface="Aileron"/>
                <a:cs typeface="Aileron"/>
                <a:sym typeface="Aileron"/>
              </a:rPr>
              <a:t>Bears are known to target beehives for honey. Implementing an alert which gets triggered when the presence of a bear is detected can help to notify the beekeepers, enabling them to take timely action.</a:t>
            </a:r>
          </a:p>
          <a:p>
            <a:pPr algn="just">
              <a:lnSpc>
                <a:spcPts val="4199"/>
              </a:lnSpc>
            </a:pPr>
          </a:p>
        </p:txBody>
      </p:sp>
      <p:sp>
        <p:nvSpPr>
          <p:cNvPr name="Freeform 20" id="20"/>
          <p:cNvSpPr/>
          <p:nvPr/>
        </p:nvSpPr>
        <p:spPr>
          <a:xfrm flipH="false" flipV="false" rot="-10800000">
            <a:off x="11357517" y="349844"/>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5400000">
            <a:off x="1604418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341656" y="-13446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083322" y="8000927"/>
            <a:ext cx="2259984" cy="254762"/>
          </a:xfrm>
          <a:custGeom>
            <a:avLst/>
            <a:gdLst/>
            <a:ahLst/>
            <a:cxnLst/>
            <a:rect r="r" b="b" t="t" l="l"/>
            <a:pathLst>
              <a:path h="254762" w="2259984">
                <a:moveTo>
                  <a:pt x="0" y="0"/>
                </a:moveTo>
                <a:lnTo>
                  <a:pt x="2259985" y="0"/>
                </a:lnTo>
                <a:lnTo>
                  <a:pt x="2259985" y="254762"/>
                </a:lnTo>
                <a:lnTo>
                  <a:pt x="0" y="254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1028700"/>
            <a:ext cx="573661" cy="5736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873A"/>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8684639"/>
            <a:ext cx="573661" cy="5736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10800000">
            <a:off x="11329749" y="780829"/>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6449297" y="5024070"/>
            <a:ext cx="664613" cy="66461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9413873" y="4673970"/>
            <a:ext cx="5986572" cy="3315313"/>
            <a:chOff x="0" y="0"/>
            <a:chExt cx="7982096" cy="4420418"/>
          </a:xfrm>
        </p:grpSpPr>
        <p:pic>
          <p:nvPicPr>
            <p:cNvPr name="Picture 18" id="18"/>
            <p:cNvPicPr>
              <a:picLocks noChangeAspect="true"/>
            </p:cNvPicPr>
            <p:nvPr/>
          </p:nvPicPr>
          <p:blipFill>
            <a:blip r:embed="rId8"/>
            <a:srcRect l="0" t="8439" r="0" b="8439"/>
            <a:stretch>
              <a:fillRect/>
            </a:stretch>
          </p:blipFill>
          <p:spPr>
            <a:xfrm flipH="false" flipV="false">
              <a:off x="0" y="0"/>
              <a:ext cx="7982096" cy="4420418"/>
            </a:xfrm>
            <a:prstGeom prst="rect">
              <a:avLst/>
            </a:prstGeom>
          </p:spPr>
        </p:pic>
      </p:grpSp>
      <p:sp>
        <p:nvSpPr>
          <p:cNvPr name="Freeform 19" id="19"/>
          <p:cNvSpPr/>
          <p:nvPr/>
        </p:nvSpPr>
        <p:spPr>
          <a:xfrm flipH="false" flipV="false" rot="0">
            <a:off x="8535015" y="2362838"/>
            <a:ext cx="6884479" cy="6004951"/>
          </a:xfrm>
          <a:custGeom>
            <a:avLst/>
            <a:gdLst/>
            <a:ahLst/>
            <a:cxnLst/>
            <a:rect r="r" b="b" t="t" l="l"/>
            <a:pathLst>
              <a:path h="6004951" w="6884479">
                <a:moveTo>
                  <a:pt x="0" y="0"/>
                </a:moveTo>
                <a:lnTo>
                  <a:pt x="6884479" y="0"/>
                </a:lnTo>
                <a:lnTo>
                  <a:pt x="6884479" y="6004951"/>
                </a:lnTo>
                <a:lnTo>
                  <a:pt x="0" y="6004951"/>
                </a:lnTo>
                <a:lnTo>
                  <a:pt x="0" y="0"/>
                </a:lnTo>
                <a:close/>
              </a:path>
            </a:pathLst>
          </a:custGeom>
          <a:blipFill>
            <a:blip r:embed="rId9"/>
            <a:stretch>
              <a:fillRect l="-61156" t="-16090" r="-2183" b="-8702"/>
            </a:stretch>
          </a:blipFill>
        </p:spPr>
      </p:sp>
      <p:sp>
        <p:nvSpPr>
          <p:cNvPr name="TextBox 20" id="20"/>
          <p:cNvSpPr txBox="true"/>
          <p:nvPr/>
        </p:nvSpPr>
        <p:spPr>
          <a:xfrm rot="0">
            <a:off x="1315530" y="1918759"/>
            <a:ext cx="4974609" cy="1672799"/>
          </a:xfrm>
          <a:prstGeom prst="rect">
            <a:avLst/>
          </a:prstGeom>
        </p:spPr>
        <p:txBody>
          <a:bodyPr anchor="t" rtlCol="false" tIns="0" lIns="0" bIns="0" rIns="0">
            <a:spAutoFit/>
          </a:bodyPr>
          <a:lstStyle/>
          <a:p>
            <a:pPr algn="l">
              <a:lnSpc>
                <a:spcPts val="6628"/>
              </a:lnSpc>
            </a:pPr>
            <a:r>
              <a:rPr lang="en-US" sz="5477" b="true">
                <a:solidFill>
                  <a:srgbClr val="D77F1C"/>
                </a:solidFill>
                <a:latin typeface="Antonio Bold"/>
                <a:ea typeface="Antonio Bold"/>
                <a:cs typeface="Antonio Bold"/>
                <a:sym typeface="Antonio Bold"/>
              </a:rPr>
              <a:t>5. Determining the time for feed</a:t>
            </a:r>
          </a:p>
        </p:txBody>
      </p:sp>
      <p:sp>
        <p:nvSpPr>
          <p:cNvPr name="TextBox 21" id="21"/>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TextBox 22" id="22"/>
          <p:cNvSpPr txBox="true"/>
          <p:nvPr/>
        </p:nvSpPr>
        <p:spPr>
          <a:xfrm rot="0">
            <a:off x="1315530" y="3860331"/>
            <a:ext cx="6327078" cy="4886304"/>
          </a:xfrm>
          <a:prstGeom prst="rect">
            <a:avLst/>
          </a:prstGeom>
        </p:spPr>
        <p:txBody>
          <a:bodyPr anchor="t" rtlCol="false" tIns="0" lIns="0" bIns="0" rIns="0">
            <a:spAutoFit/>
          </a:bodyPr>
          <a:lstStyle/>
          <a:p>
            <a:pPr algn="just">
              <a:lnSpc>
                <a:spcPts val="3522"/>
              </a:lnSpc>
            </a:pPr>
            <a:r>
              <a:rPr lang="en-US" sz="2515">
                <a:solidFill>
                  <a:srgbClr val="272321"/>
                </a:solidFill>
                <a:latin typeface="Aileron"/>
                <a:ea typeface="Aileron"/>
                <a:cs typeface="Aileron"/>
                <a:sym typeface="Aileron"/>
              </a:rPr>
              <a:t>If your beehives feel light, promptly supplement their feed until natural nectar sources are available. Bees consume the feed directly, so spring feed is temporary. The risk of starvation persists even with supplemental feed. Commonly, beekeepers use sugar syrup with a 50% sucrose content (1:1 sugar to water by weight), or a 70% sucrose content (2:1 sugar to water by weight). The time to feed the bees can be predicted from weight of Beehive.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573661" cy="5736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7F1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8684639"/>
            <a:ext cx="573661" cy="5736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449297" y="5024070"/>
            <a:ext cx="664613" cy="6646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8260606" y="3797487"/>
            <a:ext cx="7139839" cy="4191796"/>
            <a:chOff x="0" y="0"/>
            <a:chExt cx="9519785" cy="5589062"/>
          </a:xfrm>
        </p:grpSpPr>
        <p:pic>
          <p:nvPicPr>
            <p:cNvPr name="Picture 16" id="16"/>
            <p:cNvPicPr>
              <a:picLocks noChangeAspect="true"/>
            </p:cNvPicPr>
            <p:nvPr/>
          </p:nvPicPr>
          <p:blipFill>
            <a:blip r:embed="rId4"/>
            <a:srcRect l="0" t="5967" r="0" b="5967"/>
            <a:stretch>
              <a:fillRect/>
            </a:stretch>
          </p:blipFill>
          <p:spPr>
            <a:xfrm flipH="false" flipV="false">
              <a:off x="0" y="0"/>
              <a:ext cx="9519785" cy="5589062"/>
            </a:xfrm>
            <a:prstGeom prst="rect">
              <a:avLst/>
            </a:prstGeom>
          </p:spPr>
        </p:pic>
      </p:grpSp>
      <p:sp>
        <p:nvSpPr>
          <p:cNvPr name="Freeform 17" id="17"/>
          <p:cNvSpPr/>
          <p:nvPr/>
        </p:nvSpPr>
        <p:spPr>
          <a:xfrm flipH="false" flipV="false" rot="-10800000">
            <a:off x="11357517" y="349844"/>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5400000">
            <a:off x="1604418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602361" y="2060522"/>
            <a:ext cx="12488356" cy="2194213"/>
          </a:xfrm>
          <a:prstGeom prst="rect">
            <a:avLst/>
          </a:prstGeom>
        </p:spPr>
        <p:txBody>
          <a:bodyPr anchor="t" rtlCol="false" tIns="0" lIns="0" bIns="0" rIns="0">
            <a:spAutoFit/>
          </a:bodyPr>
          <a:lstStyle/>
          <a:p>
            <a:pPr algn="l">
              <a:lnSpc>
                <a:spcPts val="5775"/>
              </a:lnSpc>
            </a:pPr>
            <a:r>
              <a:rPr lang="en-US" sz="4773" b="true">
                <a:solidFill>
                  <a:srgbClr val="D77F1C"/>
                </a:solidFill>
                <a:latin typeface="Antonio Bold"/>
                <a:ea typeface="Antonio Bold"/>
                <a:cs typeface="Antonio Bold"/>
                <a:sym typeface="Antonio Bold"/>
              </a:rPr>
              <a:t>6.  Monitoring Temperature and Humidity For predicting swarming activites of bees</a:t>
            </a:r>
          </a:p>
          <a:p>
            <a:pPr algn="l">
              <a:lnSpc>
                <a:spcPts val="5775"/>
              </a:lnSpc>
            </a:pPr>
          </a:p>
        </p:txBody>
      </p:sp>
      <p:sp>
        <p:nvSpPr>
          <p:cNvPr name="TextBox 20" id="20"/>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TextBox 21" id="21"/>
          <p:cNvSpPr txBox="true"/>
          <p:nvPr/>
        </p:nvSpPr>
        <p:spPr>
          <a:xfrm rot="0">
            <a:off x="1713835" y="3836070"/>
            <a:ext cx="5499020" cy="3648076"/>
          </a:xfrm>
          <a:prstGeom prst="rect">
            <a:avLst/>
          </a:prstGeom>
        </p:spPr>
        <p:txBody>
          <a:bodyPr anchor="t" rtlCol="false" tIns="0" lIns="0" bIns="0" rIns="0">
            <a:spAutoFit/>
          </a:bodyPr>
          <a:lstStyle/>
          <a:p>
            <a:pPr algn="just">
              <a:lnSpc>
                <a:spcPts val="4199"/>
              </a:lnSpc>
            </a:pPr>
            <a:r>
              <a:rPr lang="en-US" sz="2999">
                <a:solidFill>
                  <a:srgbClr val="272321"/>
                </a:solidFill>
                <a:latin typeface="Aileron"/>
                <a:ea typeface="Aileron"/>
                <a:cs typeface="Aileron"/>
                <a:sym typeface="Aileron"/>
              </a:rPr>
              <a:t>As the temperature increases, it serves as an indicator of swarming in bees. The beekeeper can take necessary steps to move the new queen into a new colony.</a:t>
            </a:r>
          </a:p>
          <a:p>
            <a:pPr algn="just">
              <a:lnSpc>
                <a:spcPts val="419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573661" cy="5736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7F1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8684639"/>
            <a:ext cx="573661" cy="5736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449297" y="5024070"/>
            <a:ext cx="664613" cy="6646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8260606" y="3797487"/>
            <a:ext cx="7139839" cy="4191796"/>
            <a:chOff x="0" y="0"/>
            <a:chExt cx="9519785" cy="5589062"/>
          </a:xfrm>
        </p:grpSpPr>
        <p:pic>
          <p:nvPicPr>
            <p:cNvPr name="Picture 16" id="16"/>
            <p:cNvPicPr>
              <a:picLocks noChangeAspect="true"/>
            </p:cNvPicPr>
            <p:nvPr/>
          </p:nvPicPr>
          <p:blipFill>
            <a:blip r:embed="rId4"/>
            <a:srcRect l="0" t="5885" r="0" b="5885"/>
            <a:stretch>
              <a:fillRect/>
            </a:stretch>
          </p:blipFill>
          <p:spPr>
            <a:xfrm flipH="false" flipV="false">
              <a:off x="0" y="0"/>
              <a:ext cx="9519785" cy="5589062"/>
            </a:xfrm>
            <a:prstGeom prst="rect">
              <a:avLst/>
            </a:prstGeom>
          </p:spPr>
        </p:pic>
      </p:grpSp>
      <p:sp>
        <p:nvSpPr>
          <p:cNvPr name="Freeform 17" id="17"/>
          <p:cNvSpPr/>
          <p:nvPr/>
        </p:nvSpPr>
        <p:spPr>
          <a:xfrm flipH="false" flipV="false" rot="-10800000">
            <a:off x="11357517" y="349844"/>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5400000">
            <a:off x="1604418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315530" y="2705388"/>
            <a:ext cx="12488356" cy="1460788"/>
          </a:xfrm>
          <a:prstGeom prst="rect">
            <a:avLst/>
          </a:prstGeom>
        </p:spPr>
        <p:txBody>
          <a:bodyPr anchor="t" rtlCol="false" tIns="0" lIns="0" bIns="0" rIns="0">
            <a:spAutoFit/>
          </a:bodyPr>
          <a:lstStyle/>
          <a:p>
            <a:pPr algn="l">
              <a:lnSpc>
                <a:spcPts val="5775"/>
              </a:lnSpc>
            </a:pPr>
            <a:r>
              <a:rPr lang="en-US" sz="4773" b="true">
                <a:solidFill>
                  <a:srgbClr val="D77F1C"/>
                </a:solidFill>
                <a:latin typeface="Antonio Bold"/>
                <a:ea typeface="Antonio Bold"/>
                <a:cs typeface="Antonio Bold"/>
                <a:sym typeface="Antonio Bold"/>
              </a:rPr>
              <a:t>7.  Monitoring Air Quality for Tracking stress in bees</a:t>
            </a:r>
          </a:p>
          <a:p>
            <a:pPr algn="l">
              <a:lnSpc>
                <a:spcPts val="5775"/>
              </a:lnSpc>
            </a:pPr>
          </a:p>
        </p:txBody>
      </p:sp>
      <p:sp>
        <p:nvSpPr>
          <p:cNvPr name="TextBox 20" id="20"/>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TextBox 21" id="21"/>
          <p:cNvSpPr txBox="true"/>
          <p:nvPr/>
        </p:nvSpPr>
        <p:spPr>
          <a:xfrm rot="0">
            <a:off x="1315530" y="3793208"/>
            <a:ext cx="5954907" cy="3724275"/>
          </a:xfrm>
          <a:prstGeom prst="rect">
            <a:avLst/>
          </a:prstGeom>
        </p:spPr>
        <p:txBody>
          <a:bodyPr anchor="t" rtlCol="false" tIns="0" lIns="0" bIns="0" rIns="0">
            <a:spAutoFit/>
          </a:bodyPr>
          <a:lstStyle/>
          <a:p>
            <a:pPr algn="just">
              <a:lnSpc>
                <a:spcPts val="4200"/>
              </a:lnSpc>
            </a:pPr>
            <a:r>
              <a:rPr lang="en-US" sz="3000">
                <a:solidFill>
                  <a:srgbClr val="272321"/>
                </a:solidFill>
                <a:latin typeface="Aileron"/>
                <a:ea typeface="Aileron"/>
                <a:cs typeface="Aileron"/>
                <a:sym typeface="Aileron"/>
              </a:rPr>
              <a:t>They are highly sensitive to changes in their environment, including air quality, which can impact their health and well-being.</a:t>
            </a:r>
          </a:p>
          <a:p>
            <a:pPr algn="just">
              <a:lnSpc>
                <a:spcPts val="4200"/>
              </a:lnSpc>
            </a:pPr>
            <a:r>
              <a:rPr lang="en-US" sz="3000">
                <a:solidFill>
                  <a:srgbClr val="272321"/>
                </a:solidFill>
                <a:latin typeface="Aileron"/>
                <a:ea typeface="Aileron"/>
                <a:cs typeface="Aileron"/>
                <a:sym typeface="Aileron"/>
              </a:rPr>
              <a:t>Gas sensor is used to measure the air quality.</a:t>
            </a:r>
          </a:p>
          <a:p>
            <a:pPr algn="just">
              <a:lnSpc>
                <a:spcPts val="42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8684639"/>
            <a:ext cx="573661" cy="5736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49297" y="5024070"/>
            <a:ext cx="664613" cy="6646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11357517" y="349844"/>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604418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2103248" y="1028700"/>
            <a:ext cx="12488356" cy="727363"/>
          </a:xfrm>
          <a:prstGeom prst="rect">
            <a:avLst/>
          </a:prstGeom>
        </p:spPr>
        <p:txBody>
          <a:bodyPr anchor="t" rtlCol="false" tIns="0" lIns="0" bIns="0" rIns="0">
            <a:spAutoFit/>
          </a:bodyPr>
          <a:lstStyle/>
          <a:p>
            <a:pPr algn="l">
              <a:lnSpc>
                <a:spcPts val="5775"/>
              </a:lnSpc>
            </a:pPr>
            <a:r>
              <a:rPr lang="en-US" sz="4773" b="true">
                <a:solidFill>
                  <a:srgbClr val="D77F1C"/>
                </a:solidFill>
                <a:latin typeface="Antonio Bold"/>
                <a:ea typeface="Antonio Bold"/>
                <a:cs typeface="Antonio Bold"/>
                <a:sym typeface="Antonio Bold"/>
              </a:rPr>
              <a:t>BLOCK DIAGRAM</a:t>
            </a:r>
          </a:p>
        </p:txBody>
      </p:sp>
      <p:sp>
        <p:nvSpPr>
          <p:cNvPr name="TextBox 15" id="15"/>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Freeform 16" id="16"/>
          <p:cNvSpPr/>
          <p:nvPr/>
        </p:nvSpPr>
        <p:spPr>
          <a:xfrm flipH="false" flipV="false" rot="0">
            <a:off x="2103248" y="1756063"/>
            <a:ext cx="10471469" cy="8121960"/>
          </a:xfrm>
          <a:custGeom>
            <a:avLst/>
            <a:gdLst/>
            <a:ahLst/>
            <a:cxnLst/>
            <a:rect r="r" b="b" t="t" l="l"/>
            <a:pathLst>
              <a:path h="8121960" w="10471469">
                <a:moveTo>
                  <a:pt x="0" y="0"/>
                </a:moveTo>
                <a:lnTo>
                  <a:pt x="10471468" y="0"/>
                </a:lnTo>
                <a:lnTo>
                  <a:pt x="10471468" y="8121960"/>
                </a:lnTo>
                <a:lnTo>
                  <a:pt x="0" y="8121960"/>
                </a:lnTo>
                <a:lnTo>
                  <a:pt x="0" y="0"/>
                </a:lnTo>
                <a:close/>
              </a:path>
            </a:pathLst>
          </a:custGeom>
          <a:blipFill>
            <a:blip r:embed="rId8"/>
            <a:stretch>
              <a:fillRect l="-10577" t="-15123" r="-313"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8684639"/>
            <a:ext cx="573661" cy="5736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49297" y="5024070"/>
            <a:ext cx="664613" cy="6646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11357517" y="349844"/>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604418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932261" y="1968956"/>
            <a:ext cx="11351063" cy="6558781"/>
          </a:xfrm>
          <a:custGeom>
            <a:avLst/>
            <a:gdLst/>
            <a:ahLst/>
            <a:cxnLst/>
            <a:rect r="r" b="b" t="t" l="l"/>
            <a:pathLst>
              <a:path h="6558781" w="11351063">
                <a:moveTo>
                  <a:pt x="0" y="0"/>
                </a:moveTo>
                <a:lnTo>
                  <a:pt x="11351063" y="0"/>
                </a:lnTo>
                <a:lnTo>
                  <a:pt x="11351063" y="6558780"/>
                </a:lnTo>
                <a:lnTo>
                  <a:pt x="0" y="6558780"/>
                </a:lnTo>
                <a:lnTo>
                  <a:pt x="0" y="0"/>
                </a:lnTo>
                <a:close/>
              </a:path>
            </a:pathLst>
          </a:custGeom>
          <a:blipFill>
            <a:blip r:embed="rId8"/>
            <a:stretch>
              <a:fillRect l="0" t="0" r="0" b="0"/>
            </a:stretch>
          </a:blipFill>
        </p:spPr>
      </p:sp>
      <p:sp>
        <p:nvSpPr>
          <p:cNvPr name="TextBox 15" id="15"/>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TextBox 16" id="16"/>
          <p:cNvSpPr txBox="true"/>
          <p:nvPr/>
        </p:nvSpPr>
        <p:spPr>
          <a:xfrm rot="0">
            <a:off x="1117062" y="581362"/>
            <a:ext cx="3620810" cy="916268"/>
          </a:xfrm>
          <a:prstGeom prst="rect">
            <a:avLst/>
          </a:prstGeom>
        </p:spPr>
        <p:txBody>
          <a:bodyPr anchor="t" rtlCol="false" tIns="0" lIns="0" bIns="0" rIns="0">
            <a:spAutoFit/>
          </a:bodyPr>
          <a:lstStyle/>
          <a:p>
            <a:pPr algn="ctr">
              <a:lnSpc>
                <a:spcPts val="6722"/>
              </a:lnSpc>
              <a:spcBef>
                <a:spcPct val="0"/>
              </a:spcBef>
            </a:pPr>
            <a:r>
              <a:rPr lang="en-US" b="true" sz="4801">
                <a:solidFill>
                  <a:srgbClr val="663818"/>
                </a:solidFill>
                <a:latin typeface="Times New Roman Bold"/>
                <a:ea typeface="Times New Roman Bold"/>
                <a:cs typeface="Times New Roman Bold"/>
                <a:sym typeface="Times New Roman Bold"/>
              </a:rPr>
              <a:t>Protocol Used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8684639"/>
            <a:ext cx="573661" cy="5736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49297" y="5024070"/>
            <a:ext cx="664613" cy="6646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11357517" y="349844"/>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604418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4979119" y="2273368"/>
            <a:ext cx="8577257" cy="5895312"/>
          </a:xfrm>
          <a:custGeom>
            <a:avLst/>
            <a:gdLst/>
            <a:ahLst/>
            <a:cxnLst/>
            <a:rect r="r" b="b" t="t" l="l"/>
            <a:pathLst>
              <a:path h="5895312" w="8577257">
                <a:moveTo>
                  <a:pt x="0" y="0"/>
                </a:moveTo>
                <a:lnTo>
                  <a:pt x="8577256" y="0"/>
                </a:lnTo>
                <a:lnTo>
                  <a:pt x="8577256" y="5895312"/>
                </a:lnTo>
                <a:lnTo>
                  <a:pt x="0" y="5895312"/>
                </a:lnTo>
                <a:lnTo>
                  <a:pt x="0" y="0"/>
                </a:lnTo>
                <a:close/>
              </a:path>
            </a:pathLst>
          </a:custGeom>
          <a:blipFill>
            <a:blip r:embed="rId8"/>
            <a:stretch>
              <a:fillRect l="-42365" t="0" r="-10584" b="0"/>
            </a:stretch>
          </a:blipFill>
        </p:spPr>
      </p:sp>
      <p:sp>
        <p:nvSpPr>
          <p:cNvPr name="TextBox 15" id="15"/>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TextBox 16" id="16"/>
          <p:cNvSpPr txBox="true"/>
          <p:nvPr/>
        </p:nvSpPr>
        <p:spPr>
          <a:xfrm rot="0">
            <a:off x="1602361" y="838200"/>
            <a:ext cx="3995142" cy="916268"/>
          </a:xfrm>
          <a:prstGeom prst="rect">
            <a:avLst/>
          </a:prstGeom>
        </p:spPr>
        <p:txBody>
          <a:bodyPr anchor="t" rtlCol="false" tIns="0" lIns="0" bIns="0" rIns="0">
            <a:spAutoFit/>
          </a:bodyPr>
          <a:lstStyle/>
          <a:p>
            <a:pPr algn="ctr">
              <a:lnSpc>
                <a:spcPts val="6722"/>
              </a:lnSpc>
              <a:spcBef>
                <a:spcPct val="0"/>
              </a:spcBef>
            </a:pPr>
            <a:r>
              <a:rPr lang="en-US" b="true" sz="4801">
                <a:solidFill>
                  <a:srgbClr val="663818"/>
                </a:solidFill>
                <a:latin typeface="Times New Roman Bold"/>
                <a:ea typeface="Times New Roman Bold"/>
                <a:cs typeface="Times New Roman Bold"/>
                <a:sym typeface="Times New Roman Bold"/>
              </a:rPr>
              <a:t>Final Prototype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8684639"/>
            <a:ext cx="573661" cy="5736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449297" y="5024070"/>
            <a:ext cx="664613" cy="6646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11357517" y="349844"/>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604418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821579" y="2012135"/>
            <a:ext cx="7207399" cy="5399727"/>
          </a:xfrm>
          <a:custGeom>
            <a:avLst/>
            <a:gdLst/>
            <a:ahLst/>
            <a:cxnLst/>
            <a:rect r="r" b="b" t="t" l="l"/>
            <a:pathLst>
              <a:path h="5399727" w="7207399">
                <a:moveTo>
                  <a:pt x="0" y="0"/>
                </a:moveTo>
                <a:lnTo>
                  <a:pt x="7207398" y="0"/>
                </a:lnTo>
                <a:lnTo>
                  <a:pt x="7207398" y="5399727"/>
                </a:lnTo>
                <a:lnTo>
                  <a:pt x="0" y="5399727"/>
                </a:lnTo>
                <a:lnTo>
                  <a:pt x="0" y="0"/>
                </a:lnTo>
                <a:close/>
              </a:path>
            </a:pathLst>
          </a:custGeom>
          <a:blipFill>
            <a:blip r:embed="rId8"/>
            <a:stretch>
              <a:fillRect l="-28698" t="0" r="-38019" b="0"/>
            </a:stretch>
          </a:blipFill>
        </p:spPr>
      </p:sp>
      <p:sp>
        <p:nvSpPr>
          <p:cNvPr name="Freeform 15" id="15"/>
          <p:cNvSpPr/>
          <p:nvPr/>
        </p:nvSpPr>
        <p:spPr>
          <a:xfrm flipH="false" flipV="false" rot="0">
            <a:off x="8565909" y="1158260"/>
            <a:ext cx="5857399" cy="3995370"/>
          </a:xfrm>
          <a:custGeom>
            <a:avLst/>
            <a:gdLst/>
            <a:ahLst/>
            <a:cxnLst/>
            <a:rect r="r" b="b" t="t" l="l"/>
            <a:pathLst>
              <a:path h="3995370" w="5857399">
                <a:moveTo>
                  <a:pt x="0" y="0"/>
                </a:moveTo>
                <a:lnTo>
                  <a:pt x="5857399" y="0"/>
                </a:lnTo>
                <a:lnTo>
                  <a:pt x="5857399" y="3995371"/>
                </a:lnTo>
                <a:lnTo>
                  <a:pt x="0" y="3995371"/>
                </a:lnTo>
                <a:lnTo>
                  <a:pt x="0" y="0"/>
                </a:lnTo>
                <a:close/>
              </a:path>
            </a:pathLst>
          </a:custGeom>
          <a:blipFill>
            <a:blip r:embed="rId9"/>
            <a:stretch>
              <a:fillRect l="-39438" t="0" r="-30508" b="-11961"/>
            </a:stretch>
          </a:blipFill>
        </p:spPr>
      </p:sp>
      <p:sp>
        <p:nvSpPr>
          <p:cNvPr name="TextBox 16" id="16"/>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939" y="-207258"/>
            <a:ext cx="8458303" cy="10721778"/>
            <a:chOff x="0" y="0"/>
            <a:chExt cx="2227701" cy="2823843"/>
          </a:xfrm>
        </p:grpSpPr>
        <p:sp>
          <p:nvSpPr>
            <p:cNvPr name="Freeform 3" id="3"/>
            <p:cNvSpPr/>
            <p:nvPr/>
          </p:nvSpPr>
          <p:spPr>
            <a:xfrm flipH="false" flipV="false" rot="0">
              <a:off x="0" y="0"/>
              <a:ext cx="2227701" cy="2823843"/>
            </a:xfrm>
            <a:custGeom>
              <a:avLst/>
              <a:gdLst/>
              <a:ahLst/>
              <a:cxnLst/>
              <a:rect r="r" b="b" t="t" l="l"/>
              <a:pathLst>
                <a:path h="2823843" w="2227701">
                  <a:moveTo>
                    <a:pt x="0" y="0"/>
                  </a:moveTo>
                  <a:lnTo>
                    <a:pt x="2227701" y="0"/>
                  </a:lnTo>
                  <a:lnTo>
                    <a:pt x="2227701" y="2823843"/>
                  </a:lnTo>
                  <a:lnTo>
                    <a:pt x="0" y="2823843"/>
                  </a:lnTo>
                  <a:close/>
                </a:path>
              </a:pathLst>
            </a:custGeom>
            <a:solidFill>
              <a:srgbClr val="FFDE59"/>
            </a:solidFill>
          </p:spPr>
        </p:sp>
        <p:sp>
          <p:nvSpPr>
            <p:cNvPr name="TextBox 4" id="4"/>
            <p:cNvSpPr txBox="true"/>
            <p:nvPr/>
          </p:nvSpPr>
          <p:spPr>
            <a:xfrm>
              <a:off x="0" y="-38100"/>
              <a:ext cx="2227701" cy="286194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137364" y="748858"/>
            <a:ext cx="7590102" cy="4784410"/>
            <a:chOff x="0" y="0"/>
            <a:chExt cx="10120135" cy="6379213"/>
          </a:xfrm>
        </p:grpSpPr>
        <p:pic>
          <p:nvPicPr>
            <p:cNvPr name="Picture 6" id="6"/>
            <p:cNvPicPr>
              <a:picLocks noChangeAspect="true"/>
            </p:cNvPicPr>
            <p:nvPr/>
          </p:nvPicPr>
          <p:blipFill>
            <a:blip r:embed="rId2"/>
            <a:srcRect l="0" t="2659" r="0" b="2659"/>
            <a:stretch>
              <a:fillRect/>
            </a:stretch>
          </p:blipFill>
          <p:spPr>
            <a:xfrm flipH="false" flipV="false">
              <a:off x="0" y="0"/>
              <a:ext cx="10120135" cy="6379213"/>
            </a:xfrm>
            <a:prstGeom prst="rect">
              <a:avLst/>
            </a:prstGeom>
          </p:spPr>
        </p:pic>
      </p:grpSp>
      <p:sp>
        <p:nvSpPr>
          <p:cNvPr name="AutoShape 7" id="7"/>
          <p:cNvSpPr/>
          <p:nvPr/>
        </p:nvSpPr>
        <p:spPr>
          <a:xfrm rot="0">
            <a:off x="1771417" y="5086282"/>
            <a:ext cx="5860775" cy="0"/>
          </a:xfrm>
          <a:prstGeom prst="line">
            <a:avLst/>
          </a:prstGeom>
          <a:ln cap="flat" w="38100">
            <a:solidFill>
              <a:srgbClr val="FFFFFF"/>
            </a:solidFill>
            <a:prstDash val="solid"/>
            <a:headEnd type="none" len="sm" w="sm"/>
            <a:tailEnd type="none" len="sm" w="sm"/>
          </a:ln>
        </p:spPr>
      </p:sp>
      <p:grpSp>
        <p:nvGrpSpPr>
          <p:cNvPr name="Group 8" id="8"/>
          <p:cNvGrpSpPr/>
          <p:nvPr/>
        </p:nvGrpSpPr>
        <p:grpSpPr>
          <a:xfrm rot="0">
            <a:off x="1028700" y="1028700"/>
            <a:ext cx="573661" cy="5736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8684639"/>
            <a:ext cx="573661" cy="5736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232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449297" y="5024070"/>
            <a:ext cx="664613" cy="66461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77F1C"/>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10800000">
            <a:off x="11329749" y="500986"/>
            <a:ext cx="4397717" cy="495743"/>
          </a:xfrm>
          <a:custGeom>
            <a:avLst/>
            <a:gdLst/>
            <a:ahLst/>
            <a:cxnLst/>
            <a:rect r="r" b="b" t="t" l="l"/>
            <a:pathLst>
              <a:path h="495743" w="4397717">
                <a:moveTo>
                  <a:pt x="0" y="0"/>
                </a:moveTo>
                <a:lnTo>
                  <a:pt x="4397716" y="0"/>
                </a:lnTo>
                <a:lnTo>
                  <a:pt x="4397716" y="495743"/>
                </a:lnTo>
                <a:lnTo>
                  <a:pt x="0" y="495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771417" y="2151546"/>
            <a:ext cx="5333413" cy="1745329"/>
          </a:xfrm>
          <a:prstGeom prst="rect">
            <a:avLst/>
          </a:prstGeom>
        </p:spPr>
        <p:txBody>
          <a:bodyPr anchor="t" rtlCol="false" tIns="0" lIns="0" bIns="0" rIns="0">
            <a:spAutoFit/>
          </a:bodyPr>
          <a:lstStyle/>
          <a:p>
            <a:pPr algn="l">
              <a:lnSpc>
                <a:spcPts val="6927"/>
              </a:lnSpc>
            </a:pPr>
            <a:r>
              <a:rPr lang="en-US" sz="5725" b="true">
                <a:solidFill>
                  <a:srgbClr val="272321"/>
                </a:solidFill>
                <a:latin typeface="Antonio Bold"/>
                <a:ea typeface="Antonio Bold"/>
                <a:cs typeface="Antonio Bold"/>
                <a:sym typeface="Antonio Bold"/>
              </a:rPr>
              <a:t>Problem Statement</a:t>
            </a:r>
          </a:p>
        </p:txBody>
      </p:sp>
      <p:sp>
        <p:nvSpPr>
          <p:cNvPr name="TextBox 20" id="20"/>
          <p:cNvSpPr txBox="true"/>
          <p:nvPr/>
        </p:nvSpPr>
        <p:spPr>
          <a:xfrm rot="0">
            <a:off x="16762654" y="9363075"/>
            <a:ext cx="496646" cy="280629"/>
          </a:xfrm>
          <a:prstGeom prst="rect">
            <a:avLst/>
          </a:prstGeom>
        </p:spPr>
        <p:txBody>
          <a:bodyPr anchor="t" rtlCol="false" tIns="0" lIns="0" bIns="0" rIns="0">
            <a:spAutoFit/>
          </a:bodyPr>
          <a:lstStyle/>
          <a:p>
            <a:pPr algn="r">
              <a:lnSpc>
                <a:spcPts val="2379"/>
              </a:lnSpc>
            </a:pPr>
            <a:r>
              <a:rPr lang="en-US" b="true" sz="1699">
                <a:solidFill>
                  <a:srgbClr val="272321"/>
                </a:solidFill>
                <a:latin typeface="Antonio Bold"/>
                <a:ea typeface="Antonio Bold"/>
                <a:cs typeface="Antonio Bold"/>
                <a:sym typeface="Antonio Bold"/>
              </a:rPr>
              <a:t>06</a:t>
            </a:r>
          </a:p>
        </p:txBody>
      </p:sp>
      <p:sp>
        <p:nvSpPr>
          <p:cNvPr name="TextBox 21" id="21"/>
          <p:cNvSpPr txBox="true"/>
          <p:nvPr/>
        </p:nvSpPr>
        <p:spPr>
          <a:xfrm rot="0">
            <a:off x="1771417" y="3973074"/>
            <a:ext cx="5499020" cy="860426"/>
          </a:xfrm>
          <a:prstGeom prst="rect">
            <a:avLst/>
          </a:prstGeom>
        </p:spPr>
        <p:txBody>
          <a:bodyPr anchor="t" rtlCol="false" tIns="0" lIns="0" bIns="0" rIns="0">
            <a:spAutoFit/>
          </a:bodyPr>
          <a:lstStyle/>
          <a:p>
            <a:pPr algn="l">
              <a:lnSpc>
                <a:spcPts val="3499"/>
              </a:lnSpc>
            </a:pPr>
            <a:r>
              <a:rPr lang="en-US" sz="2499" b="true">
                <a:solidFill>
                  <a:srgbClr val="663818"/>
                </a:solidFill>
                <a:latin typeface="Antonio Bold"/>
                <a:ea typeface="Antonio Bold"/>
                <a:cs typeface="Antonio Bold"/>
                <a:sym typeface="Antonio Bold"/>
              </a:rPr>
              <a:t>There are two main objectives in our research</a:t>
            </a:r>
          </a:p>
        </p:txBody>
      </p:sp>
      <p:sp>
        <p:nvSpPr>
          <p:cNvPr name="TextBox 22" id="22"/>
          <p:cNvSpPr txBox="true"/>
          <p:nvPr/>
        </p:nvSpPr>
        <p:spPr>
          <a:xfrm rot="0">
            <a:off x="2144499" y="6428566"/>
            <a:ext cx="5700866" cy="3589956"/>
          </a:xfrm>
          <a:prstGeom prst="rect">
            <a:avLst/>
          </a:prstGeom>
        </p:spPr>
        <p:txBody>
          <a:bodyPr anchor="t" rtlCol="false" tIns="0" lIns="0" bIns="0" rIns="0">
            <a:spAutoFit/>
          </a:bodyPr>
          <a:lstStyle/>
          <a:p>
            <a:pPr algn="just">
              <a:lnSpc>
                <a:spcPts val="3203"/>
              </a:lnSpc>
            </a:pPr>
            <a:r>
              <a:rPr lang="en-US" sz="2288" b="true">
                <a:solidFill>
                  <a:srgbClr val="272321"/>
                </a:solidFill>
                <a:latin typeface="Antonio Bold"/>
                <a:ea typeface="Antonio Bold"/>
                <a:cs typeface="Antonio Bold"/>
                <a:sym typeface="Antonio Bold"/>
              </a:rPr>
              <a:t>Beekeeping plays a pivotal role in:</a:t>
            </a:r>
          </a:p>
          <a:p>
            <a:pPr algn="just" marL="494012" indent="-247006" lvl="1">
              <a:lnSpc>
                <a:spcPts val="3203"/>
              </a:lnSpc>
              <a:buFont typeface="Arial"/>
              <a:buChar char="•"/>
            </a:pPr>
            <a:r>
              <a:rPr lang="en-US" b="true" sz="2288">
                <a:solidFill>
                  <a:srgbClr val="272321"/>
                </a:solidFill>
                <a:latin typeface="Antonio Bold"/>
                <a:ea typeface="Antonio Bold"/>
                <a:cs typeface="Antonio Bold"/>
                <a:sym typeface="Antonio Bold"/>
              </a:rPr>
              <a:t>agriculture</a:t>
            </a:r>
          </a:p>
          <a:p>
            <a:pPr algn="just" marL="494012" indent="-247006" lvl="1">
              <a:lnSpc>
                <a:spcPts val="3203"/>
              </a:lnSpc>
              <a:buFont typeface="Arial"/>
              <a:buChar char="•"/>
            </a:pPr>
            <a:r>
              <a:rPr lang="en-US" b="true" sz="2288">
                <a:solidFill>
                  <a:srgbClr val="272321"/>
                </a:solidFill>
                <a:latin typeface="Antonio Bold"/>
                <a:ea typeface="Antonio Bold"/>
                <a:cs typeface="Antonio Bold"/>
                <a:sym typeface="Antonio Bold"/>
              </a:rPr>
              <a:t>pollination</a:t>
            </a:r>
          </a:p>
          <a:p>
            <a:pPr algn="just" marL="494012" indent="-247006" lvl="1">
              <a:lnSpc>
                <a:spcPts val="3203"/>
              </a:lnSpc>
              <a:buFont typeface="Arial"/>
              <a:buChar char="•"/>
            </a:pPr>
            <a:r>
              <a:rPr lang="en-US" b="true" sz="2288">
                <a:solidFill>
                  <a:srgbClr val="272321"/>
                </a:solidFill>
                <a:latin typeface="Antonio Bold"/>
                <a:ea typeface="Antonio Bold"/>
                <a:cs typeface="Antonio Bold"/>
                <a:sym typeface="Antonio Bold"/>
              </a:rPr>
              <a:t>honey production </a:t>
            </a:r>
          </a:p>
          <a:p>
            <a:pPr algn="just">
              <a:lnSpc>
                <a:spcPts val="3203"/>
              </a:lnSpc>
            </a:pPr>
          </a:p>
          <a:p>
            <a:pPr algn="just">
              <a:lnSpc>
                <a:spcPts val="3203"/>
              </a:lnSpc>
            </a:pPr>
            <a:r>
              <a:rPr lang="en-US" sz="2288" b="true">
                <a:solidFill>
                  <a:srgbClr val="272321"/>
                </a:solidFill>
                <a:latin typeface="Antonio Bold"/>
                <a:ea typeface="Antonio Bold"/>
                <a:cs typeface="Antonio Bold"/>
                <a:sym typeface="Antonio Bold"/>
              </a:rPr>
              <a:t>We</a:t>
            </a:r>
            <a:r>
              <a:rPr lang="en-US" sz="2288" b="true">
                <a:solidFill>
                  <a:srgbClr val="272321"/>
                </a:solidFill>
                <a:latin typeface="Antonio Bold"/>
                <a:ea typeface="Antonio Bold"/>
                <a:cs typeface="Antonio Bold"/>
                <a:sym typeface="Antonio Bold"/>
              </a:rPr>
              <a:t> monitor parameters:</a:t>
            </a:r>
          </a:p>
          <a:p>
            <a:pPr algn="just" marL="494012" indent="-247006" lvl="1">
              <a:lnSpc>
                <a:spcPts val="3203"/>
              </a:lnSpc>
              <a:buFont typeface="Arial"/>
              <a:buChar char="•"/>
            </a:pPr>
            <a:r>
              <a:rPr lang="en-US" b="true" sz="2288">
                <a:solidFill>
                  <a:srgbClr val="272321"/>
                </a:solidFill>
                <a:latin typeface="Antonio Bold"/>
                <a:ea typeface="Antonio Bold"/>
                <a:cs typeface="Antonio Bold"/>
                <a:sym typeface="Antonio Bold"/>
              </a:rPr>
              <a:t>Temperature</a:t>
            </a:r>
          </a:p>
          <a:p>
            <a:pPr algn="just" marL="494012" indent="-247006" lvl="1">
              <a:lnSpc>
                <a:spcPts val="3203"/>
              </a:lnSpc>
              <a:buFont typeface="Arial"/>
              <a:buChar char="•"/>
            </a:pPr>
            <a:r>
              <a:rPr lang="en-US" b="true" sz="2288">
                <a:solidFill>
                  <a:srgbClr val="272321"/>
                </a:solidFill>
                <a:latin typeface="Antonio Bold"/>
                <a:ea typeface="Antonio Bold"/>
                <a:cs typeface="Antonio Bold"/>
                <a:sym typeface="Antonio Bold"/>
              </a:rPr>
              <a:t>Humidity</a:t>
            </a:r>
          </a:p>
          <a:p>
            <a:pPr algn="just" marL="494012" indent="-247006" lvl="1">
              <a:lnSpc>
                <a:spcPts val="3203"/>
              </a:lnSpc>
              <a:buFont typeface="Arial"/>
              <a:buChar char="•"/>
            </a:pPr>
            <a:r>
              <a:rPr lang="en-US" b="true" sz="2288">
                <a:solidFill>
                  <a:srgbClr val="272321"/>
                </a:solidFill>
                <a:latin typeface="Antonio Bold"/>
                <a:ea typeface="Antonio Bold"/>
                <a:cs typeface="Antonio Bold"/>
                <a:sym typeface="Antonio Bold"/>
              </a:rPr>
              <a:t>sound</a:t>
            </a:r>
          </a:p>
        </p:txBody>
      </p:sp>
      <p:sp>
        <p:nvSpPr>
          <p:cNvPr name="TextBox 23" id="23"/>
          <p:cNvSpPr txBox="true"/>
          <p:nvPr/>
        </p:nvSpPr>
        <p:spPr>
          <a:xfrm rot="0">
            <a:off x="1315530" y="5561843"/>
            <a:ext cx="655310" cy="717992"/>
          </a:xfrm>
          <a:prstGeom prst="rect">
            <a:avLst/>
          </a:prstGeom>
        </p:spPr>
        <p:txBody>
          <a:bodyPr anchor="t" rtlCol="false" tIns="0" lIns="0" bIns="0" rIns="0">
            <a:spAutoFit/>
          </a:bodyPr>
          <a:lstStyle/>
          <a:p>
            <a:pPr algn="l">
              <a:lnSpc>
                <a:spcPts val="5628"/>
              </a:lnSpc>
            </a:pPr>
            <a:r>
              <a:rPr lang="en-US" b="true" sz="4651">
                <a:solidFill>
                  <a:srgbClr val="272321"/>
                </a:solidFill>
                <a:latin typeface="Antonio Bold"/>
                <a:ea typeface="Antonio Bold"/>
                <a:cs typeface="Antonio Bold"/>
                <a:sym typeface="Antonio Bold"/>
              </a:rPr>
              <a:t>01</a:t>
            </a:r>
          </a:p>
        </p:txBody>
      </p:sp>
      <p:sp>
        <p:nvSpPr>
          <p:cNvPr name="TextBox 24" id="24"/>
          <p:cNvSpPr txBox="true"/>
          <p:nvPr/>
        </p:nvSpPr>
        <p:spPr>
          <a:xfrm rot="0">
            <a:off x="1970841" y="5650404"/>
            <a:ext cx="5339570" cy="493244"/>
          </a:xfrm>
          <a:prstGeom prst="rect">
            <a:avLst/>
          </a:prstGeom>
        </p:spPr>
        <p:txBody>
          <a:bodyPr anchor="t" rtlCol="false" tIns="0" lIns="0" bIns="0" rIns="0">
            <a:spAutoFit/>
          </a:bodyPr>
          <a:lstStyle/>
          <a:p>
            <a:pPr algn="l">
              <a:lnSpc>
                <a:spcPts val="4073"/>
              </a:lnSpc>
            </a:pPr>
            <a:r>
              <a:rPr lang="en-US" sz="2909" b="true">
                <a:solidFill>
                  <a:srgbClr val="663818"/>
                </a:solidFill>
                <a:latin typeface="Antonio Bold"/>
                <a:ea typeface="Antonio Bold"/>
                <a:cs typeface="Antonio Bold"/>
                <a:sym typeface="Antonio Bold"/>
              </a:rPr>
              <a:t>Increasing the Honey production</a:t>
            </a:r>
          </a:p>
        </p:txBody>
      </p:sp>
      <p:sp>
        <p:nvSpPr>
          <p:cNvPr name="TextBox 25" id="25"/>
          <p:cNvSpPr txBox="true"/>
          <p:nvPr/>
        </p:nvSpPr>
        <p:spPr>
          <a:xfrm rot="0">
            <a:off x="9349677" y="6667500"/>
            <a:ext cx="6578488" cy="3436747"/>
          </a:xfrm>
          <a:prstGeom prst="rect">
            <a:avLst/>
          </a:prstGeom>
        </p:spPr>
        <p:txBody>
          <a:bodyPr anchor="t" rtlCol="false" tIns="0" lIns="0" bIns="0" rIns="0">
            <a:spAutoFit/>
          </a:bodyPr>
          <a:lstStyle/>
          <a:p>
            <a:pPr algn="just">
              <a:lnSpc>
                <a:spcPts val="3891"/>
              </a:lnSpc>
            </a:pPr>
            <a:r>
              <a:rPr lang="en-US" b="true" sz="2779">
                <a:solidFill>
                  <a:srgbClr val="272321"/>
                </a:solidFill>
                <a:latin typeface="Antonio Bold"/>
                <a:ea typeface="Antonio Bold"/>
                <a:cs typeface="Antonio Bold"/>
                <a:sym typeface="Antonio Bold"/>
              </a:rPr>
              <a:t>Empower the beekeepers by providing them with real-time data which opens up new avenues for Apiculture management which in turn helps to increase productivity and manage the health of the beehive. Our work also includes to suggest when the Beekeeper can collect the honey</a:t>
            </a:r>
          </a:p>
        </p:txBody>
      </p:sp>
      <p:sp>
        <p:nvSpPr>
          <p:cNvPr name="TextBox 26" id="26"/>
          <p:cNvSpPr txBox="true"/>
          <p:nvPr/>
        </p:nvSpPr>
        <p:spPr>
          <a:xfrm rot="0">
            <a:off x="8694367" y="5916076"/>
            <a:ext cx="655310" cy="717992"/>
          </a:xfrm>
          <a:prstGeom prst="rect">
            <a:avLst/>
          </a:prstGeom>
        </p:spPr>
        <p:txBody>
          <a:bodyPr anchor="t" rtlCol="false" tIns="0" lIns="0" bIns="0" rIns="0">
            <a:spAutoFit/>
          </a:bodyPr>
          <a:lstStyle/>
          <a:p>
            <a:pPr algn="l">
              <a:lnSpc>
                <a:spcPts val="5628"/>
              </a:lnSpc>
            </a:pPr>
            <a:r>
              <a:rPr lang="en-US" b="true" sz="4651">
                <a:solidFill>
                  <a:srgbClr val="272321"/>
                </a:solidFill>
                <a:latin typeface="Antonio Bold"/>
                <a:ea typeface="Antonio Bold"/>
                <a:cs typeface="Antonio Bold"/>
                <a:sym typeface="Antonio Bold"/>
              </a:rPr>
              <a:t>02</a:t>
            </a:r>
          </a:p>
        </p:txBody>
      </p:sp>
      <p:sp>
        <p:nvSpPr>
          <p:cNvPr name="TextBox 27" id="27"/>
          <p:cNvSpPr txBox="true"/>
          <p:nvPr/>
        </p:nvSpPr>
        <p:spPr>
          <a:xfrm rot="0">
            <a:off x="9349677" y="5982337"/>
            <a:ext cx="4608072" cy="537846"/>
          </a:xfrm>
          <a:prstGeom prst="rect">
            <a:avLst/>
          </a:prstGeom>
        </p:spPr>
        <p:txBody>
          <a:bodyPr anchor="t" rtlCol="false" tIns="0" lIns="0" bIns="0" rIns="0">
            <a:spAutoFit/>
          </a:bodyPr>
          <a:lstStyle/>
          <a:p>
            <a:pPr algn="l">
              <a:lnSpc>
                <a:spcPts val="4479"/>
              </a:lnSpc>
            </a:pPr>
            <a:r>
              <a:rPr lang="en-US" sz="3199" b="true">
                <a:solidFill>
                  <a:srgbClr val="85481D"/>
                </a:solidFill>
                <a:latin typeface="Antonio Bold"/>
                <a:ea typeface="Antonio Bold"/>
                <a:cs typeface="Antonio Bold"/>
                <a:sym typeface="Antonio Bold"/>
              </a:rPr>
              <a:t>Empowering the Beekeepers</a:t>
            </a:r>
          </a:p>
        </p:txBody>
      </p:sp>
      <p:sp>
        <p:nvSpPr>
          <p:cNvPr name="Freeform 28" id="28"/>
          <p:cNvSpPr/>
          <p:nvPr/>
        </p:nvSpPr>
        <p:spPr>
          <a:xfrm flipH="false" flipV="false" rot="-5400000">
            <a:off x="15342522" y="7341522"/>
            <a:ext cx="3445190" cy="388367"/>
          </a:xfrm>
          <a:custGeom>
            <a:avLst/>
            <a:gdLst/>
            <a:ahLst/>
            <a:cxnLst/>
            <a:rect r="r" b="b" t="t" l="l"/>
            <a:pathLst>
              <a:path h="388367" w="3445190">
                <a:moveTo>
                  <a:pt x="0" y="0"/>
                </a:moveTo>
                <a:lnTo>
                  <a:pt x="3445190" y="0"/>
                </a:lnTo>
                <a:lnTo>
                  <a:pt x="3445190" y="388366"/>
                </a:lnTo>
                <a:lnTo>
                  <a:pt x="0" y="3883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9297" y="5024070"/>
            <a:ext cx="664613" cy="66461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11357517" y="349844"/>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1604418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19706" y="2059212"/>
            <a:ext cx="13528007" cy="7458486"/>
          </a:xfrm>
          <a:custGeom>
            <a:avLst/>
            <a:gdLst/>
            <a:ahLst/>
            <a:cxnLst/>
            <a:rect r="r" b="b" t="t" l="l"/>
            <a:pathLst>
              <a:path h="7458486" w="13528007">
                <a:moveTo>
                  <a:pt x="0" y="0"/>
                </a:moveTo>
                <a:lnTo>
                  <a:pt x="13528007" y="0"/>
                </a:lnTo>
                <a:lnTo>
                  <a:pt x="13528007" y="7458486"/>
                </a:lnTo>
                <a:lnTo>
                  <a:pt x="0" y="7458486"/>
                </a:lnTo>
                <a:lnTo>
                  <a:pt x="0" y="0"/>
                </a:lnTo>
                <a:close/>
              </a:path>
            </a:pathLst>
          </a:custGeom>
          <a:blipFill>
            <a:blip r:embed="rId8"/>
            <a:stretch>
              <a:fillRect l="-1314" t="0" r="-21375" b="0"/>
            </a:stretch>
          </a:blipFill>
        </p:spPr>
      </p:sp>
      <p:sp>
        <p:nvSpPr>
          <p:cNvPr name="TextBox 12" id="12"/>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449297" y="5024070"/>
            <a:ext cx="664613" cy="66461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1604418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74157" y="740401"/>
            <a:ext cx="12530617" cy="3024969"/>
          </a:xfrm>
          <a:custGeom>
            <a:avLst/>
            <a:gdLst/>
            <a:ahLst/>
            <a:cxnLst/>
            <a:rect r="r" b="b" t="t" l="l"/>
            <a:pathLst>
              <a:path h="3024969" w="12530617">
                <a:moveTo>
                  <a:pt x="0" y="0"/>
                </a:moveTo>
                <a:lnTo>
                  <a:pt x="12530617" y="0"/>
                </a:lnTo>
                <a:lnTo>
                  <a:pt x="12530617" y="3024969"/>
                </a:lnTo>
                <a:lnTo>
                  <a:pt x="0" y="3024969"/>
                </a:lnTo>
                <a:lnTo>
                  <a:pt x="0" y="0"/>
                </a:lnTo>
                <a:close/>
              </a:path>
            </a:pathLst>
          </a:custGeom>
          <a:blipFill>
            <a:blip r:embed="rId6"/>
            <a:stretch>
              <a:fillRect l="0" t="0" r="0" b="0"/>
            </a:stretch>
          </a:blipFill>
        </p:spPr>
      </p:sp>
      <p:sp>
        <p:nvSpPr>
          <p:cNvPr name="Freeform 11" id="11"/>
          <p:cNvSpPr/>
          <p:nvPr/>
        </p:nvSpPr>
        <p:spPr>
          <a:xfrm flipH="false" flipV="false" rot="0">
            <a:off x="4861638" y="4340475"/>
            <a:ext cx="9577566" cy="5477171"/>
          </a:xfrm>
          <a:custGeom>
            <a:avLst/>
            <a:gdLst/>
            <a:ahLst/>
            <a:cxnLst/>
            <a:rect r="r" b="b" t="t" l="l"/>
            <a:pathLst>
              <a:path h="5477171" w="9577566">
                <a:moveTo>
                  <a:pt x="0" y="0"/>
                </a:moveTo>
                <a:lnTo>
                  <a:pt x="9577566" y="0"/>
                </a:lnTo>
                <a:lnTo>
                  <a:pt x="9577566" y="5477171"/>
                </a:lnTo>
                <a:lnTo>
                  <a:pt x="0" y="5477171"/>
                </a:lnTo>
                <a:lnTo>
                  <a:pt x="0" y="0"/>
                </a:lnTo>
                <a:close/>
              </a:path>
            </a:pathLst>
          </a:custGeom>
          <a:blipFill>
            <a:blip r:embed="rId7"/>
            <a:stretch>
              <a:fillRect l="0" t="0" r="0" b="0"/>
            </a:stretch>
          </a:blipFill>
        </p:spPr>
      </p:sp>
      <p:sp>
        <p:nvSpPr>
          <p:cNvPr name="TextBox 12" id="12"/>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449297" y="-217389"/>
            <a:ext cx="2810483" cy="10721778"/>
            <a:chOff x="0" y="0"/>
            <a:chExt cx="740209" cy="2823843"/>
          </a:xfrm>
        </p:grpSpPr>
        <p:sp>
          <p:nvSpPr>
            <p:cNvPr name="Freeform 3" id="3"/>
            <p:cNvSpPr/>
            <p:nvPr/>
          </p:nvSpPr>
          <p:spPr>
            <a:xfrm flipH="false" flipV="false" rot="0">
              <a:off x="0" y="0"/>
              <a:ext cx="740209" cy="2823843"/>
            </a:xfrm>
            <a:custGeom>
              <a:avLst/>
              <a:gdLst/>
              <a:ahLst/>
              <a:cxnLst/>
              <a:rect r="r" b="b" t="t" l="l"/>
              <a:pathLst>
                <a:path h="2823843" w="740209">
                  <a:moveTo>
                    <a:pt x="0" y="0"/>
                  </a:moveTo>
                  <a:lnTo>
                    <a:pt x="740209" y="0"/>
                  </a:lnTo>
                  <a:lnTo>
                    <a:pt x="740209" y="2823843"/>
                  </a:lnTo>
                  <a:lnTo>
                    <a:pt x="0" y="2823843"/>
                  </a:lnTo>
                  <a:close/>
                </a:path>
              </a:pathLst>
            </a:custGeom>
            <a:solidFill>
              <a:srgbClr val="FFDE59"/>
            </a:solidFill>
          </p:spPr>
        </p:sp>
        <p:sp>
          <p:nvSpPr>
            <p:cNvPr name="TextBox 4" id="4"/>
            <p:cNvSpPr txBox="true"/>
            <p:nvPr/>
          </p:nvSpPr>
          <p:spPr>
            <a:xfrm>
              <a:off x="0" y="-47625"/>
              <a:ext cx="740209"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573661" cy="5736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8684639"/>
            <a:ext cx="573661" cy="5736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481D"/>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010977" y="4970315"/>
            <a:ext cx="664613" cy="664613"/>
            <a:chOff x="0" y="0"/>
            <a:chExt cx="886151" cy="886151"/>
          </a:xfrm>
        </p:grpSpPr>
        <p:grpSp>
          <p:nvGrpSpPr>
            <p:cNvPr name="Group 12" id="12"/>
            <p:cNvGrpSpPr/>
            <p:nvPr/>
          </p:nvGrpSpPr>
          <p:grpSpPr>
            <a:xfrm rot="0">
              <a:off x="0" y="0"/>
              <a:ext cx="886151" cy="8861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5400000">
              <a:off x="269801" y="335015"/>
              <a:ext cx="346548" cy="216120"/>
            </a:xfrm>
            <a:custGeom>
              <a:avLst/>
              <a:gdLst/>
              <a:ahLst/>
              <a:cxnLst/>
              <a:rect r="r" b="b" t="t" l="l"/>
              <a:pathLst>
                <a:path h="216120" w="346548">
                  <a:moveTo>
                    <a:pt x="0" y="0"/>
                  </a:moveTo>
                  <a:lnTo>
                    <a:pt x="346549" y="0"/>
                  </a:lnTo>
                  <a:lnTo>
                    <a:pt x="346549" y="216120"/>
                  </a:lnTo>
                  <a:lnTo>
                    <a:pt x="0" y="2161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6" id="16"/>
          <p:cNvGrpSpPr/>
          <p:nvPr/>
        </p:nvGrpSpPr>
        <p:grpSpPr>
          <a:xfrm rot="0">
            <a:off x="1729600" y="4376479"/>
            <a:ext cx="5860775" cy="4308160"/>
            <a:chOff x="0" y="0"/>
            <a:chExt cx="7814367" cy="5744213"/>
          </a:xfrm>
        </p:grpSpPr>
        <p:pic>
          <p:nvPicPr>
            <p:cNvPr name="Picture 17" id="17"/>
            <p:cNvPicPr>
              <a:picLocks noChangeAspect="true"/>
            </p:cNvPicPr>
            <p:nvPr/>
          </p:nvPicPr>
          <p:blipFill>
            <a:blip r:embed="rId4"/>
            <a:srcRect l="-23375" t="23386" r="-8486" b="22090"/>
            <a:stretch>
              <a:fillRect/>
            </a:stretch>
          </p:blipFill>
          <p:spPr>
            <a:xfrm flipH="false" flipV="false">
              <a:off x="0" y="0"/>
              <a:ext cx="7814367" cy="5744213"/>
            </a:xfrm>
            <a:prstGeom prst="rect">
              <a:avLst/>
            </a:prstGeom>
          </p:spPr>
        </p:pic>
      </p:grpSp>
      <p:sp>
        <p:nvSpPr>
          <p:cNvPr name="Freeform 18" id="18"/>
          <p:cNvSpPr/>
          <p:nvPr/>
        </p:nvSpPr>
        <p:spPr>
          <a:xfrm flipH="false" flipV="false" rot="-5400000">
            <a:off x="1599755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10800000">
            <a:off x="10859570" y="9269826"/>
            <a:ext cx="4397717" cy="495743"/>
          </a:xfrm>
          <a:custGeom>
            <a:avLst/>
            <a:gdLst/>
            <a:ahLst/>
            <a:cxnLst/>
            <a:rect r="r" b="b" t="t" l="l"/>
            <a:pathLst>
              <a:path h="495743" w="4397717">
                <a:moveTo>
                  <a:pt x="0" y="0"/>
                </a:moveTo>
                <a:lnTo>
                  <a:pt x="4397717" y="0"/>
                </a:lnTo>
                <a:lnTo>
                  <a:pt x="4397717" y="495743"/>
                </a:lnTo>
                <a:lnTo>
                  <a:pt x="0" y="4957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1764159" y="1603139"/>
            <a:ext cx="5499020" cy="604607"/>
          </a:xfrm>
          <a:prstGeom prst="rect">
            <a:avLst/>
          </a:prstGeom>
        </p:spPr>
        <p:txBody>
          <a:bodyPr anchor="t" rtlCol="false" tIns="0" lIns="0" bIns="0" rIns="0">
            <a:spAutoFit/>
          </a:bodyPr>
          <a:lstStyle/>
          <a:p>
            <a:pPr algn="l">
              <a:lnSpc>
                <a:spcPts val="4756"/>
              </a:lnSpc>
            </a:pPr>
            <a:r>
              <a:rPr lang="en-US" sz="3931" b="true">
                <a:solidFill>
                  <a:srgbClr val="85481D"/>
                </a:solidFill>
                <a:latin typeface="Antonio Bold"/>
                <a:ea typeface="Antonio Bold"/>
                <a:cs typeface="Antonio Bold"/>
                <a:sym typeface="Antonio Bold"/>
              </a:rPr>
              <a:t>Proposed Methodology</a:t>
            </a:r>
          </a:p>
        </p:txBody>
      </p:sp>
      <p:sp>
        <p:nvSpPr>
          <p:cNvPr name="TextBox 21" id="21"/>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07</a:t>
            </a:r>
          </a:p>
        </p:txBody>
      </p:sp>
      <p:sp>
        <p:nvSpPr>
          <p:cNvPr name="TextBox 22" id="22"/>
          <p:cNvSpPr txBox="true"/>
          <p:nvPr/>
        </p:nvSpPr>
        <p:spPr>
          <a:xfrm rot="0">
            <a:off x="1762712" y="2305228"/>
            <a:ext cx="5499020" cy="1884046"/>
          </a:xfrm>
          <a:prstGeom prst="rect">
            <a:avLst/>
          </a:prstGeom>
        </p:spPr>
        <p:txBody>
          <a:bodyPr anchor="t" rtlCol="false" tIns="0" lIns="0" bIns="0" rIns="0">
            <a:spAutoFit/>
          </a:bodyPr>
          <a:lstStyle/>
          <a:p>
            <a:pPr algn="l">
              <a:lnSpc>
                <a:spcPts val="3779"/>
              </a:lnSpc>
            </a:pPr>
            <a:r>
              <a:rPr lang="en-US" sz="2699">
                <a:solidFill>
                  <a:srgbClr val="272321"/>
                </a:solidFill>
                <a:latin typeface="Aileron"/>
                <a:ea typeface="Aileron"/>
                <a:cs typeface="Aileron"/>
                <a:sym typeface="Aileron"/>
              </a:rPr>
              <a:t>The proposed solution to the problems identified will help the beekeepers and also improve Honey production</a:t>
            </a:r>
          </a:p>
        </p:txBody>
      </p:sp>
      <p:sp>
        <p:nvSpPr>
          <p:cNvPr name="TextBox 23" id="23"/>
          <p:cNvSpPr txBox="true"/>
          <p:nvPr/>
        </p:nvSpPr>
        <p:spPr>
          <a:xfrm rot="0">
            <a:off x="8389137" y="2366595"/>
            <a:ext cx="7338329" cy="2124075"/>
          </a:xfrm>
          <a:prstGeom prst="rect">
            <a:avLst/>
          </a:prstGeom>
        </p:spPr>
        <p:txBody>
          <a:bodyPr anchor="t" rtlCol="false" tIns="0" lIns="0" bIns="0" rIns="0">
            <a:spAutoFit/>
          </a:bodyPr>
          <a:lstStyle/>
          <a:p>
            <a:pPr algn="just">
              <a:lnSpc>
                <a:spcPts val="4200"/>
              </a:lnSpc>
            </a:pPr>
            <a:r>
              <a:rPr lang="en-US" sz="3000">
                <a:solidFill>
                  <a:srgbClr val="272321"/>
                </a:solidFill>
                <a:latin typeface="Aileron"/>
                <a:ea typeface="Aileron"/>
                <a:cs typeface="Aileron"/>
                <a:sym typeface="Aileron"/>
              </a:rPr>
              <a:t>The device detects drastic changes in the frequency (sound) inside the beehive. This is displayed as a red alert in display which indicates bee mortality.</a:t>
            </a:r>
          </a:p>
        </p:txBody>
      </p:sp>
      <p:sp>
        <p:nvSpPr>
          <p:cNvPr name="TextBox 24" id="24"/>
          <p:cNvSpPr txBox="true"/>
          <p:nvPr/>
        </p:nvSpPr>
        <p:spPr>
          <a:xfrm rot="0">
            <a:off x="9044447" y="1757764"/>
            <a:ext cx="6260928" cy="481711"/>
          </a:xfrm>
          <a:prstGeom prst="rect">
            <a:avLst/>
          </a:prstGeom>
        </p:spPr>
        <p:txBody>
          <a:bodyPr anchor="t" rtlCol="false" tIns="0" lIns="0" bIns="0" rIns="0">
            <a:spAutoFit/>
          </a:bodyPr>
          <a:lstStyle/>
          <a:p>
            <a:pPr algn="l">
              <a:lnSpc>
                <a:spcPts val="3872"/>
              </a:lnSpc>
            </a:pPr>
            <a:r>
              <a:rPr lang="en-US" sz="3200" b="true">
                <a:solidFill>
                  <a:srgbClr val="663818"/>
                </a:solidFill>
                <a:latin typeface="Antonio Bold"/>
                <a:ea typeface="Antonio Bold"/>
                <a:cs typeface="Antonio Bold"/>
                <a:sym typeface="Antonio Bold"/>
              </a:rPr>
              <a:t>Alerting the abnormal death of bees</a:t>
            </a:r>
          </a:p>
        </p:txBody>
      </p:sp>
      <p:sp>
        <p:nvSpPr>
          <p:cNvPr name="TextBox 25" id="25"/>
          <p:cNvSpPr txBox="true"/>
          <p:nvPr/>
        </p:nvSpPr>
        <p:spPr>
          <a:xfrm rot="0">
            <a:off x="8314275" y="5235946"/>
            <a:ext cx="8135022" cy="3724275"/>
          </a:xfrm>
          <a:prstGeom prst="rect">
            <a:avLst/>
          </a:prstGeom>
        </p:spPr>
        <p:txBody>
          <a:bodyPr anchor="t" rtlCol="false" tIns="0" lIns="0" bIns="0" rIns="0">
            <a:spAutoFit/>
          </a:bodyPr>
          <a:lstStyle/>
          <a:p>
            <a:pPr algn="just">
              <a:lnSpc>
                <a:spcPts val="4200"/>
              </a:lnSpc>
            </a:pPr>
            <a:r>
              <a:rPr lang="en-US" sz="3000">
                <a:solidFill>
                  <a:srgbClr val="272321"/>
                </a:solidFill>
                <a:latin typeface="Aileron"/>
                <a:ea typeface="Aileron"/>
                <a:cs typeface="Aileron"/>
                <a:sym typeface="Aileron"/>
              </a:rPr>
              <a:t>Managing multiple beehive boxes turns out to be challenging for the beekeepers, especially for monitoring honey production. To simplify the task, remote monitoring and hive sensors are planned to be used, which will provide the beekeeper with real-time data to identify when honey is ready for collection.</a:t>
            </a:r>
          </a:p>
        </p:txBody>
      </p:sp>
      <p:sp>
        <p:nvSpPr>
          <p:cNvPr name="TextBox 26" id="26"/>
          <p:cNvSpPr txBox="true"/>
          <p:nvPr/>
        </p:nvSpPr>
        <p:spPr>
          <a:xfrm rot="0">
            <a:off x="8314275" y="4508429"/>
            <a:ext cx="655310" cy="717992"/>
          </a:xfrm>
          <a:prstGeom prst="rect">
            <a:avLst/>
          </a:prstGeom>
        </p:spPr>
        <p:txBody>
          <a:bodyPr anchor="t" rtlCol="false" tIns="0" lIns="0" bIns="0" rIns="0">
            <a:spAutoFit/>
          </a:bodyPr>
          <a:lstStyle/>
          <a:p>
            <a:pPr algn="l">
              <a:lnSpc>
                <a:spcPts val="5628"/>
              </a:lnSpc>
            </a:pPr>
            <a:r>
              <a:rPr lang="en-US" sz="4651" b="true">
                <a:solidFill>
                  <a:srgbClr val="272321"/>
                </a:solidFill>
                <a:latin typeface="Antonio Bold"/>
                <a:ea typeface="Antonio Bold"/>
                <a:cs typeface="Antonio Bold"/>
                <a:sym typeface="Antonio Bold"/>
              </a:rPr>
              <a:t>02</a:t>
            </a:r>
          </a:p>
        </p:txBody>
      </p:sp>
      <p:sp>
        <p:nvSpPr>
          <p:cNvPr name="TextBox 27" id="27"/>
          <p:cNvSpPr txBox="true"/>
          <p:nvPr/>
        </p:nvSpPr>
        <p:spPr>
          <a:xfrm rot="0">
            <a:off x="9144000" y="4624020"/>
            <a:ext cx="4587248" cy="537846"/>
          </a:xfrm>
          <a:prstGeom prst="rect">
            <a:avLst/>
          </a:prstGeom>
        </p:spPr>
        <p:txBody>
          <a:bodyPr anchor="t" rtlCol="false" tIns="0" lIns="0" bIns="0" rIns="0">
            <a:spAutoFit/>
          </a:bodyPr>
          <a:lstStyle/>
          <a:p>
            <a:pPr algn="l">
              <a:lnSpc>
                <a:spcPts val="4479"/>
              </a:lnSpc>
            </a:pPr>
            <a:r>
              <a:rPr lang="en-US" sz="3199" b="true">
                <a:solidFill>
                  <a:srgbClr val="663818"/>
                </a:solidFill>
                <a:latin typeface="Antonio Bold"/>
                <a:ea typeface="Antonio Bold"/>
                <a:cs typeface="Antonio Bold"/>
                <a:sym typeface="Antonio Bold"/>
              </a:rPr>
              <a:t>Indication to collect honey</a:t>
            </a:r>
          </a:p>
        </p:txBody>
      </p:sp>
      <p:sp>
        <p:nvSpPr>
          <p:cNvPr name="TextBox 28" id="28"/>
          <p:cNvSpPr txBox="true"/>
          <p:nvPr/>
        </p:nvSpPr>
        <p:spPr>
          <a:xfrm rot="0">
            <a:off x="8389137" y="1634861"/>
            <a:ext cx="655310" cy="717992"/>
          </a:xfrm>
          <a:prstGeom prst="rect">
            <a:avLst/>
          </a:prstGeom>
        </p:spPr>
        <p:txBody>
          <a:bodyPr anchor="t" rtlCol="false" tIns="0" lIns="0" bIns="0" rIns="0">
            <a:spAutoFit/>
          </a:bodyPr>
          <a:lstStyle/>
          <a:p>
            <a:pPr algn="l">
              <a:lnSpc>
                <a:spcPts val="5628"/>
              </a:lnSpc>
            </a:pPr>
            <a:r>
              <a:rPr lang="en-US" sz="4651">
                <a:solidFill>
                  <a:srgbClr val="272321"/>
                </a:solidFill>
                <a:latin typeface="Antonio"/>
                <a:ea typeface="Antonio"/>
                <a:cs typeface="Antonio"/>
                <a:sym typeface="Antonio"/>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27465" y="-207258"/>
            <a:ext cx="2810483" cy="10721778"/>
            <a:chOff x="0" y="0"/>
            <a:chExt cx="740209" cy="2823843"/>
          </a:xfrm>
        </p:grpSpPr>
        <p:sp>
          <p:nvSpPr>
            <p:cNvPr name="Freeform 3" id="3"/>
            <p:cNvSpPr/>
            <p:nvPr/>
          </p:nvSpPr>
          <p:spPr>
            <a:xfrm flipH="false" flipV="false" rot="0">
              <a:off x="0" y="0"/>
              <a:ext cx="740209" cy="2823843"/>
            </a:xfrm>
            <a:custGeom>
              <a:avLst/>
              <a:gdLst/>
              <a:ahLst/>
              <a:cxnLst/>
              <a:rect r="r" b="b" t="t" l="l"/>
              <a:pathLst>
                <a:path h="2823843" w="740209">
                  <a:moveTo>
                    <a:pt x="0" y="0"/>
                  </a:moveTo>
                  <a:lnTo>
                    <a:pt x="740209" y="0"/>
                  </a:lnTo>
                  <a:lnTo>
                    <a:pt x="740209" y="2823843"/>
                  </a:lnTo>
                  <a:lnTo>
                    <a:pt x="0" y="2823843"/>
                  </a:lnTo>
                  <a:close/>
                </a:path>
              </a:pathLst>
            </a:custGeom>
            <a:solidFill>
              <a:srgbClr val="663818"/>
            </a:solidFill>
          </p:spPr>
        </p:sp>
        <p:sp>
          <p:nvSpPr>
            <p:cNvPr name="TextBox 4" id="4"/>
            <p:cNvSpPr txBox="true"/>
            <p:nvPr/>
          </p:nvSpPr>
          <p:spPr>
            <a:xfrm>
              <a:off x="0" y="-47625"/>
              <a:ext cx="740209" cy="287146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1771417" y="3947857"/>
            <a:ext cx="5860775" cy="0"/>
          </a:xfrm>
          <a:prstGeom prst="line">
            <a:avLst/>
          </a:prstGeom>
          <a:ln cap="flat" w="38100">
            <a:solidFill>
              <a:srgbClr val="663818"/>
            </a:solidFill>
            <a:prstDash val="solid"/>
            <a:headEnd type="none" len="sm" w="sm"/>
            <a:tailEnd type="none" len="sm" w="sm"/>
          </a:ln>
        </p:spPr>
      </p:sp>
      <p:grpSp>
        <p:nvGrpSpPr>
          <p:cNvPr name="Group 6" id="6"/>
          <p:cNvGrpSpPr/>
          <p:nvPr/>
        </p:nvGrpSpPr>
        <p:grpSpPr>
          <a:xfrm rot="0">
            <a:off x="1028700" y="1028700"/>
            <a:ext cx="573661" cy="5736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7F1C"/>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8684639"/>
            <a:ext cx="573661" cy="5736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449297" y="5024070"/>
            <a:ext cx="664613" cy="6646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771417" y="2118018"/>
            <a:ext cx="5860775" cy="6566621"/>
            <a:chOff x="0" y="0"/>
            <a:chExt cx="7814367" cy="8755495"/>
          </a:xfrm>
        </p:grpSpPr>
        <p:pic>
          <p:nvPicPr>
            <p:cNvPr name="Picture 17" id="17"/>
            <p:cNvPicPr>
              <a:picLocks noChangeAspect="true"/>
            </p:cNvPicPr>
            <p:nvPr/>
          </p:nvPicPr>
          <p:blipFill>
            <a:blip r:embed="rId4"/>
            <a:srcRect l="7567" t="51746" r="35010" b="0"/>
            <a:stretch>
              <a:fillRect/>
            </a:stretch>
          </p:blipFill>
          <p:spPr>
            <a:xfrm flipH="false" flipV="false">
              <a:off x="0" y="0"/>
              <a:ext cx="7814367" cy="8755495"/>
            </a:xfrm>
            <a:prstGeom prst="rect">
              <a:avLst/>
            </a:prstGeom>
          </p:spPr>
        </p:pic>
      </p:grpSp>
      <p:sp>
        <p:nvSpPr>
          <p:cNvPr name="Freeform 18" id="18"/>
          <p:cNvSpPr/>
          <p:nvPr/>
        </p:nvSpPr>
        <p:spPr>
          <a:xfrm flipH="false" flipV="false" rot="-10800000">
            <a:off x="11329749" y="819788"/>
            <a:ext cx="4397717" cy="495743"/>
          </a:xfrm>
          <a:custGeom>
            <a:avLst/>
            <a:gdLst/>
            <a:ahLst/>
            <a:cxnLst/>
            <a:rect r="r" b="b" t="t" l="l"/>
            <a:pathLst>
              <a:path h="495743" w="4397717">
                <a:moveTo>
                  <a:pt x="0" y="0"/>
                </a:moveTo>
                <a:lnTo>
                  <a:pt x="4397716" y="0"/>
                </a:lnTo>
                <a:lnTo>
                  <a:pt x="4397716" y="495742"/>
                </a:lnTo>
                <a:lnTo>
                  <a:pt x="0" y="495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5400000">
            <a:off x="15342522" y="7341522"/>
            <a:ext cx="3445190" cy="388367"/>
          </a:xfrm>
          <a:custGeom>
            <a:avLst/>
            <a:gdLst/>
            <a:ahLst/>
            <a:cxnLst/>
            <a:rect r="r" b="b" t="t" l="l"/>
            <a:pathLst>
              <a:path h="388367" w="3445190">
                <a:moveTo>
                  <a:pt x="0" y="0"/>
                </a:moveTo>
                <a:lnTo>
                  <a:pt x="3445190" y="0"/>
                </a:lnTo>
                <a:lnTo>
                  <a:pt x="3445190" y="388366"/>
                </a:lnTo>
                <a:lnTo>
                  <a:pt x="0" y="3883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07</a:t>
            </a:r>
          </a:p>
        </p:txBody>
      </p:sp>
      <p:grpSp>
        <p:nvGrpSpPr>
          <p:cNvPr name="Group 21" id="21"/>
          <p:cNvGrpSpPr/>
          <p:nvPr/>
        </p:nvGrpSpPr>
        <p:grpSpPr>
          <a:xfrm rot="0">
            <a:off x="8339311" y="5077784"/>
            <a:ext cx="6681035" cy="4565961"/>
            <a:chOff x="0" y="0"/>
            <a:chExt cx="8908047" cy="6087948"/>
          </a:xfrm>
        </p:grpSpPr>
        <p:sp>
          <p:nvSpPr>
            <p:cNvPr name="TextBox 22" id="22"/>
            <p:cNvSpPr txBox="true"/>
            <p:nvPr/>
          </p:nvSpPr>
          <p:spPr>
            <a:xfrm rot="0">
              <a:off x="873747" y="1242896"/>
              <a:ext cx="8034300" cy="4845051"/>
            </a:xfrm>
            <a:prstGeom prst="rect">
              <a:avLst/>
            </a:prstGeom>
          </p:spPr>
          <p:txBody>
            <a:bodyPr anchor="t" rtlCol="false" tIns="0" lIns="0" bIns="0" rIns="0">
              <a:spAutoFit/>
            </a:bodyPr>
            <a:lstStyle/>
            <a:p>
              <a:pPr algn="just">
                <a:lnSpc>
                  <a:spcPts val="4199"/>
                </a:lnSpc>
              </a:pPr>
              <a:r>
                <a:rPr lang="en-US" sz="2999">
                  <a:solidFill>
                    <a:srgbClr val="272321"/>
                  </a:solidFill>
                  <a:latin typeface="Aileron"/>
                  <a:ea typeface="Aileron"/>
                  <a:cs typeface="Aileron"/>
                  <a:sym typeface="Aileron"/>
                </a:rPr>
                <a:t>Bears are known to target beehives for honey. Implementing an alert which gets triggered when the presence of a bear is detected can help to notify the beekeepers, enabling them to take timely action.</a:t>
              </a:r>
            </a:p>
          </p:txBody>
        </p:sp>
        <p:sp>
          <p:nvSpPr>
            <p:cNvPr name="TextBox 23" id="23"/>
            <p:cNvSpPr txBox="true"/>
            <p:nvPr/>
          </p:nvSpPr>
          <p:spPr>
            <a:xfrm rot="0">
              <a:off x="0" y="186030"/>
              <a:ext cx="873747" cy="954148"/>
            </a:xfrm>
            <a:prstGeom prst="rect">
              <a:avLst/>
            </a:prstGeom>
          </p:spPr>
          <p:txBody>
            <a:bodyPr anchor="t" rtlCol="false" tIns="0" lIns="0" bIns="0" rIns="0">
              <a:spAutoFit/>
            </a:bodyPr>
            <a:lstStyle/>
            <a:p>
              <a:pPr algn="l">
                <a:lnSpc>
                  <a:spcPts val="5628"/>
                </a:lnSpc>
              </a:pPr>
              <a:r>
                <a:rPr lang="en-US" sz="4651" b="true">
                  <a:solidFill>
                    <a:srgbClr val="272321"/>
                  </a:solidFill>
                  <a:latin typeface="Antonio Bold"/>
                  <a:ea typeface="Antonio Bold"/>
                  <a:cs typeface="Antonio Bold"/>
                  <a:sym typeface="Antonio Bold"/>
                </a:rPr>
                <a:t>04</a:t>
              </a:r>
            </a:p>
          </p:txBody>
        </p:sp>
        <p:sp>
          <p:nvSpPr>
            <p:cNvPr name="TextBox 24" id="24"/>
            <p:cNvSpPr txBox="true"/>
            <p:nvPr/>
          </p:nvSpPr>
          <p:spPr>
            <a:xfrm rot="0">
              <a:off x="873747" y="-57150"/>
              <a:ext cx="7160553" cy="1447378"/>
            </a:xfrm>
            <a:prstGeom prst="rect">
              <a:avLst/>
            </a:prstGeom>
          </p:spPr>
          <p:txBody>
            <a:bodyPr anchor="t" rtlCol="false" tIns="0" lIns="0" bIns="0" rIns="0">
              <a:spAutoFit/>
            </a:bodyPr>
            <a:lstStyle/>
            <a:p>
              <a:pPr algn="l">
                <a:lnSpc>
                  <a:spcPts val="4479"/>
                </a:lnSpc>
              </a:pPr>
              <a:r>
                <a:rPr lang="en-US" sz="3199" b="true">
                  <a:solidFill>
                    <a:srgbClr val="663818"/>
                  </a:solidFill>
                  <a:latin typeface="Antonio Bold"/>
                  <a:ea typeface="Antonio Bold"/>
                  <a:cs typeface="Antonio Bold"/>
                  <a:sym typeface="Antonio Bold"/>
                </a:rPr>
                <a:t>Sensing the movement in the Beehives</a:t>
              </a:r>
            </a:p>
          </p:txBody>
        </p:sp>
      </p:grpSp>
      <p:sp>
        <p:nvSpPr>
          <p:cNvPr name="TextBox 25" id="25"/>
          <p:cNvSpPr txBox="true"/>
          <p:nvPr/>
        </p:nvSpPr>
        <p:spPr>
          <a:xfrm rot="0">
            <a:off x="9117892" y="2629208"/>
            <a:ext cx="5791871" cy="2124075"/>
          </a:xfrm>
          <a:prstGeom prst="rect">
            <a:avLst/>
          </a:prstGeom>
        </p:spPr>
        <p:txBody>
          <a:bodyPr anchor="t" rtlCol="false" tIns="0" lIns="0" bIns="0" rIns="0">
            <a:spAutoFit/>
          </a:bodyPr>
          <a:lstStyle/>
          <a:p>
            <a:pPr algn="just">
              <a:lnSpc>
                <a:spcPts val="4200"/>
              </a:lnSpc>
            </a:pPr>
            <a:r>
              <a:rPr lang="en-US" sz="3000">
                <a:solidFill>
                  <a:srgbClr val="272321"/>
                </a:solidFill>
                <a:latin typeface="Aileron"/>
                <a:ea typeface="Aileron"/>
                <a:cs typeface="Aileron"/>
                <a:sym typeface="Aileron"/>
              </a:rPr>
              <a:t>Having the count of Bees helps beekeepers in Estimating the Health of Beehive and take necessary Actions</a:t>
            </a:r>
          </a:p>
        </p:txBody>
      </p:sp>
      <p:sp>
        <p:nvSpPr>
          <p:cNvPr name="TextBox 26" id="26"/>
          <p:cNvSpPr txBox="true"/>
          <p:nvPr/>
        </p:nvSpPr>
        <p:spPr>
          <a:xfrm rot="0">
            <a:off x="8339311" y="1666177"/>
            <a:ext cx="808015" cy="961734"/>
          </a:xfrm>
          <a:prstGeom prst="rect">
            <a:avLst/>
          </a:prstGeom>
        </p:spPr>
        <p:txBody>
          <a:bodyPr anchor="t" rtlCol="false" tIns="0" lIns="0" bIns="0" rIns="0">
            <a:spAutoFit/>
          </a:bodyPr>
          <a:lstStyle/>
          <a:p>
            <a:pPr algn="l">
              <a:lnSpc>
                <a:spcPts val="7565"/>
              </a:lnSpc>
            </a:pPr>
            <a:r>
              <a:rPr lang="en-US" sz="6252" b="true">
                <a:solidFill>
                  <a:srgbClr val="272321"/>
                </a:solidFill>
                <a:latin typeface="Antonio Bold"/>
                <a:ea typeface="Antonio Bold"/>
                <a:cs typeface="Antonio Bold"/>
                <a:sym typeface="Antonio Bold"/>
              </a:rPr>
              <a:t>03</a:t>
            </a:r>
          </a:p>
        </p:txBody>
      </p:sp>
      <p:sp>
        <p:nvSpPr>
          <p:cNvPr name="TextBox 27" id="27"/>
          <p:cNvSpPr txBox="true"/>
          <p:nvPr/>
        </p:nvSpPr>
        <p:spPr>
          <a:xfrm rot="0">
            <a:off x="9195253" y="1548438"/>
            <a:ext cx="5656198" cy="1099820"/>
          </a:xfrm>
          <a:prstGeom prst="rect">
            <a:avLst/>
          </a:prstGeom>
        </p:spPr>
        <p:txBody>
          <a:bodyPr anchor="t" rtlCol="false" tIns="0" lIns="0" bIns="0" rIns="0">
            <a:spAutoFit/>
          </a:bodyPr>
          <a:lstStyle/>
          <a:p>
            <a:pPr algn="l">
              <a:lnSpc>
                <a:spcPts val="4479"/>
              </a:lnSpc>
            </a:pPr>
            <a:r>
              <a:rPr lang="en-US" sz="3199" b="true">
                <a:solidFill>
                  <a:srgbClr val="663818"/>
                </a:solidFill>
                <a:latin typeface="Antonio Bold"/>
                <a:ea typeface="Antonio Bold"/>
                <a:cs typeface="Antonio Bold"/>
                <a:sym typeface="Antonio Bold"/>
              </a:rPr>
              <a:t>Estimation of count of bees in the beehive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27465" y="-207258"/>
            <a:ext cx="2810483" cy="10721778"/>
            <a:chOff x="0" y="0"/>
            <a:chExt cx="740209" cy="2823843"/>
          </a:xfrm>
        </p:grpSpPr>
        <p:sp>
          <p:nvSpPr>
            <p:cNvPr name="Freeform 3" id="3"/>
            <p:cNvSpPr/>
            <p:nvPr/>
          </p:nvSpPr>
          <p:spPr>
            <a:xfrm flipH="false" flipV="false" rot="0">
              <a:off x="0" y="0"/>
              <a:ext cx="740209" cy="2823843"/>
            </a:xfrm>
            <a:custGeom>
              <a:avLst/>
              <a:gdLst/>
              <a:ahLst/>
              <a:cxnLst/>
              <a:rect r="r" b="b" t="t" l="l"/>
              <a:pathLst>
                <a:path h="2823843" w="740209">
                  <a:moveTo>
                    <a:pt x="0" y="0"/>
                  </a:moveTo>
                  <a:lnTo>
                    <a:pt x="740209" y="0"/>
                  </a:lnTo>
                  <a:lnTo>
                    <a:pt x="740209" y="2823843"/>
                  </a:lnTo>
                  <a:lnTo>
                    <a:pt x="0" y="2823843"/>
                  </a:lnTo>
                  <a:close/>
                </a:path>
              </a:pathLst>
            </a:custGeom>
            <a:solidFill>
              <a:srgbClr val="663818"/>
            </a:solidFill>
          </p:spPr>
        </p:sp>
        <p:sp>
          <p:nvSpPr>
            <p:cNvPr name="TextBox 4" id="4"/>
            <p:cNvSpPr txBox="true"/>
            <p:nvPr/>
          </p:nvSpPr>
          <p:spPr>
            <a:xfrm>
              <a:off x="0" y="-47625"/>
              <a:ext cx="740209"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573661" cy="5736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7F1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8684639"/>
            <a:ext cx="573661" cy="5736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449297" y="5024070"/>
            <a:ext cx="664613" cy="6646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315530" y="2057867"/>
            <a:ext cx="5860775" cy="4308160"/>
            <a:chOff x="0" y="0"/>
            <a:chExt cx="7814367" cy="5744213"/>
          </a:xfrm>
        </p:grpSpPr>
        <p:pic>
          <p:nvPicPr>
            <p:cNvPr name="Picture 16" id="16"/>
            <p:cNvPicPr>
              <a:picLocks noChangeAspect="true"/>
            </p:cNvPicPr>
            <p:nvPr/>
          </p:nvPicPr>
          <p:blipFill>
            <a:blip r:embed="rId4"/>
            <a:srcRect l="0" t="1018" r="0" b="1018"/>
            <a:stretch>
              <a:fillRect/>
            </a:stretch>
          </p:blipFill>
          <p:spPr>
            <a:xfrm flipH="false" flipV="false">
              <a:off x="0" y="0"/>
              <a:ext cx="7814367" cy="5744213"/>
            </a:xfrm>
            <a:prstGeom prst="rect">
              <a:avLst/>
            </a:prstGeom>
          </p:spPr>
        </p:pic>
      </p:grpSp>
      <p:sp>
        <p:nvSpPr>
          <p:cNvPr name="Freeform 17" id="17"/>
          <p:cNvSpPr/>
          <p:nvPr/>
        </p:nvSpPr>
        <p:spPr>
          <a:xfrm flipH="false" flipV="false" rot="-5400000">
            <a:off x="1599755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10800000">
            <a:off x="10859570" y="9269826"/>
            <a:ext cx="4397717" cy="495743"/>
          </a:xfrm>
          <a:custGeom>
            <a:avLst/>
            <a:gdLst/>
            <a:ahLst/>
            <a:cxnLst/>
            <a:rect r="r" b="b" t="t" l="l"/>
            <a:pathLst>
              <a:path h="495743" w="4397717">
                <a:moveTo>
                  <a:pt x="0" y="0"/>
                </a:moveTo>
                <a:lnTo>
                  <a:pt x="4397717" y="0"/>
                </a:lnTo>
                <a:lnTo>
                  <a:pt x="4397717" y="495743"/>
                </a:lnTo>
                <a:lnTo>
                  <a:pt x="0" y="4957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07</a:t>
            </a:r>
          </a:p>
        </p:txBody>
      </p:sp>
      <p:grpSp>
        <p:nvGrpSpPr>
          <p:cNvPr name="Group 20" id="20"/>
          <p:cNvGrpSpPr/>
          <p:nvPr/>
        </p:nvGrpSpPr>
        <p:grpSpPr>
          <a:xfrm rot="0">
            <a:off x="8761953" y="4604573"/>
            <a:ext cx="6101696" cy="4366897"/>
            <a:chOff x="0" y="0"/>
            <a:chExt cx="8135595" cy="5822529"/>
          </a:xfrm>
        </p:grpSpPr>
        <p:sp>
          <p:nvSpPr>
            <p:cNvPr name="TextBox 21" id="21"/>
            <p:cNvSpPr txBox="true"/>
            <p:nvPr/>
          </p:nvSpPr>
          <p:spPr>
            <a:xfrm rot="0">
              <a:off x="873747" y="2374478"/>
              <a:ext cx="7261848" cy="3448051"/>
            </a:xfrm>
            <a:prstGeom prst="rect">
              <a:avLst/>
            </a:prstGeom>
          </p:spPr>
          <p:txBody>
            <a:bodyPr anchor="t" rtlCol="false" tIns="0" lIns="0" bIns="0" rIns="0">
              <a:spAutoFit/>
            </a:bodyPr>
            <a:lstStyle/>
            <a:p>
              <a:pPr algn="just">
                <a:lnSpc>
                  <a:spcPts val="4199"/>
                </a:lnSpc>
              </a:pPr>
              <a:r>
                <a:rPr lang="en-US" sz="2999">
                  <a:solidFill>
                    <a:srgbClr val="272321"/>
                  </a:solidFill>
                  <a:latin typeface="Aileron"/>
                  <a:ea typeface="Aileron"/>
                  <a:cs typeface="Aileron"/>
                  <a:sym typeface="Aileron"/>
                </a:rPr>
                <a:t>A sudden significant increase in temperature and humidity is an indicator of swarming.  The beekeeper can move the new queen into a new box.</a:t>
              </a:r>
            </a:p>
          </p:txBody>
        </p:sp>
        <p:sp>
          <p:nvSpPr>
            <p:cNvPr name="TextBox 22" id="22"/>
            <p:cNvSpPr txBox="true"/>
            <p:nvPr/>
          </p:nvSpPr>
          <p:spPr>
            <a:xfrm rot="0">
              <a:off x="0" y="1010408"/>
              <a:ext cx="873747" cy="954148"/>
            </a:xfrm>
            <a:prstGeom prst="rect">
              <a:avLst/>
            </a:prstGeom>
          </p:spPr>
          <p:txBody>
            <a:bodyPr anchor="t" rtlCol="false" tIns="0" lIns="0" bIns="0" rIns="0">
              <a:spAutoFit/>
            </a:bodyPr>
            <a:lstStyle/>
            <a:p>
              <a:pPr algn="l">
                <a:lnSpc>
                  <a:spcPts val="5628"/>
                </a:lnSpc>
              </a:pPr>
              <a:r>
                <a:rPr lang="en-US" sz="4651" b="true">
                  <a:solidFill>
                    <a:srgbClr val="272321"/>
                  </a:solidFill>
                  <a:latin typeface="Antonio Bold"/>
                  <a:ea typeface="Antonio Bold"/>
                  <a:cs typeface="Antonio Bold"/>
                  <a:sym typeface="Antonio Bold"/>
                </a:rPr>
                <a:t>06</a:t>
              </a:r>
            </a:p>
          </p:txBody>
        </p:sp>
        <p:sp>
          <p:nvSpPr>
            <p:cNvPr name="TextBox 23" id="23"/>
            <p:cNvSpPr txBox="true"/>
            <p:nvPr/>
          </p:nvSpPr>
          <p:spPr>
            <a:xfrm rot="0">
              <a:off x="873747" y="-57150"/>
              <a:ext cx="6632404" cy="2196678"/>
            </a:xfrm>
            <a:prstGeom prst="rect">
              <a:avLst/>
            </a:prstGeom>
          </p:spPr>
          <p:txBody>
            <a:bodyPr anchor="t" rtlCol="false" tIns="0" lIns="0" bIns="0" rIns="0">
              <a:spAutoFit/>
            </a:bodyPr>
            <a:lstStyle/>
            <a:p>
              <a:pPr algn="l">
                <a:lnSpc>
                  <a:spcPts val="4479"/>
                </a:lnSpc>
              </a:pPr>
              <a:r>
                <a:rPr lang="en-US" sz="3199" b="true">
                  <a:solidFill>
                    <a:srgbClr val="663818"/>
                  </a:solidFill>
                  <a:latin typeface="Antonio Bold"/>
                  <a:ea typeface="Antonio Bold"/>
                  <a:cs typeface="Antonio Bold"/>
                  <a:sym typeface="Antonio Bold"/>
                </a:rPr>
                <a:t>Monitoring Temperature and Humidity For predicting swarming activites of bees </a:t>
              </a:r>
            </a:p>
          </p:txBody>
        </p:sp>
      </p:grpSp>
      <p:grpSp>
        <p:nvGrpSpPr>
          <p:cNvPr name="Group 24" id="24"/>
          <p:cNvGrpSpPr/>
          <p:nvPr/>
        </p:nvGrpSpPr>
        <p:grpSpPr>
          <a:xfrm rot="0">
            <a:off x="8761953" y="933496"/>
            <a:ext cx="6631210" cy="3278451"/>
            <a:chOff x="0" y="0"/>
            <a:chExt cx="8841613" cy="4371269"/>
          </a:xfrm>
        </p:grpSpPr>
        <p:sp>
          <p:nvSpPr>
            <p:cNvPr name="TextBox 25" id="25"/>
            <p:cNvSpPr txBox="true"/>
            <p:nvPr/>
          </p:nvSpPr>
          <p:spPr>
            <a:xfrm rot="0">
              <a:off x="873747" y="923217"/>
              <a:ext cx="7967866" cy="3448051"/>
            </a:xfrm>
            <a:prstGeom prst="rect">
              <a:avLst/>
            </a:prstGeom>
          </p:spPr>
          <p:txBody>
            <a:bodyPr anchor="t" rtlCol="false" tIns="0" lIns="0" bIns="0" rIns="0">
              <a:spAutoFit/>
            </a:bodyPr>
            <a:lstStyle/>
            <a:p>
              <a:pPr algn="just">
                <a:lnSpc>
                  <a:spcPts val="4199"/>
                </a:lnSpc>
              </a:pPr>
              <a:r>
                <a:rPr lang="en-US" sz="2999">
                  <a:solidFill>
                    <a:srgbClr val="272321"/>
                  </a:solidFill>
                  <a:latin typeface="Aileron"/>
                  <a:ea typeface="Aileron"/>
                  <a:cs typeface="Aileron"/>
                  <a:sym typeface="Aileron"/>
                </a:rPr>
                <a:t>Based on the change in weight of the Beehive we can suggest Beekeepers to feed syrup so that the Bees can survive during any drastic climatic conditions</a:t>
              </a:r>
            </a:p>
          </p:txBody>
        </p:sp>
        <p:sp>
          <p:nvSpPr>
            <p:cNvPr name="TextBox 26" id="26"/>
            <p:cNvSpPr txBox="true"/>
            <p:nvPr/>
          </p:nvSpPr>
          <p:spPr>
            <a:xfrm rot="0">
              <a:off x="0" y="-9525"/>
              <a:ext cx="873747" cy="954148"/>
            </a:xfrm>
            <a:prstGeom prst="rect">
              <a:avLst/>
            </a:prstGeom>
          </p:spPr>
          <p:txBody>
            <a:bodyPr anchor="t" rtlCol="false" tIns="0" lIns="0" bIns="0" rIns="0">
              <a:spAutoFit/>
            </a:bodyPr>
            <a:lstStyle/>
            <a:p>
              <a:pPr algn="l">
                <a:lnSpc>
                  <a:spcPts val="5628"/>
                </a:lnSpc>
              </a:pPr>
              <a:r>
                <a:rPr lang="en-US" sz="4651" b="true">
                  <a:solidFill>
                    <a:srgbClr val="272321"/>
                  </a:solidFill>
                  <a:latin typeface="Antonio Bold"/>
                  <a:ea typeface="Antonio Bold"/>
                  <a:cs typeface="Antonio Bold"/>
                  <a:sym typeface="Antonio Bold"/>
                </a:rPr>
                <a:t>05</a:t>
              </a:r>
            </a:p>
          </p:txBody>
        </p:sp>
        <p:sp>
          <p:nvSpPr>
            <p:cNvPr name="TextBox 27" id="27"/>
            <p:cNvSpPr txBox="true"/>
            <p:nvPr/>
          </p:nvSpPr>
          <p:spPr>
            <a:xfrm rot="0">
              <a:off x="873747" y="13384"/>
              <a:ext cx="6116331" cy="698078"/>
            </a:xfrm>
            <a:prstGeom prst="rect">
              <a:avLst/>
            </a:prstGeom>
          </p:spPr>
          <p:txBody>
            <a:bodyPr anchor="t" rtlCol="false" tIns="0" lIns="0" bIns="0" rIns="0">
              <a:spAutoFit/>
            </a:bodyPr>
            <a:lstStyle/>
            <a:p>
              <a:pPr algn="l">
                <a:lnSpc>
                  <a:spcPts val="4479"/>
                </a:lnSpc>
              </a:pPr>
              <a:r>
                <a:rPr lang="en-US" sz="3199" b="true">
                  <a:solidFill>
                    <a:srgbClr val="663818"/>
                  </a:solidFill>
                  <a:latin typeface="Antonio Bold"/>
                  <a:ea typeface="Antonio Bold"/>
                  <a:cs typeface="Antonio Bold"/>
                  <a:sym typeface="Antonio Bold"/>
                </a:rPr>
                <a:t>Determining the time of feed</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27465" y="-207258"/>
            <a:ext cx="2810483" cy="10721778"/>
            <a:chOff x="0" y="0"/>
            <a:chExt cx="740209" cy="2823843"/>
          </a:xfrm>
        </p:grpSpPr>
        <p:sp>
          <p:nvSpPr>
            <p:cNvPr name="Freeform 3" id="3"/>
            <p:cNvSpPr/>
            <p:nvPr/>
          </p:nvSpPr>
          <p:spPr>
            <a:xfrm flipH="false" flipV="false" rot="0">
              <a:off x="0" y="0"/>
              <a:ext cx="740209" cy="2823843"/>
            </a:xfrm>
            <a:custGeom>
              <a:avLst/>
              <a:gdLst/>
              <a:ahLst/>
              <a:cxnLst/>
              <a:rect r="r" b="b" t="t" l="l"/>
              <a:pathLst>
                <a:path h="2823843" w="740209">
                  <a:moveTo>
                    <a:pt x="0" y="0"/>
                  </a:moveTo>
                  <a:lnTo>
                    <a:pt x="740209" y="0"/>
                  </a:lnTo>
                  <a:lnTo>
                    <a:pt x="740209" y="2823843"/>
                  </a:lnTo>
                  <a:lnTo>
                    <a:pt x="0" y="2823843"/>
                  </a:lnTo>
                  <a:close/>
                </a:path>
              </a:pathLst>
            </a:custGeom>
            <a:solidFill>
              <a:srgbClr val="663818"/>
            </a:solidFill>
          </p:spPr>
        </p:sp>
        <p:sp>
          <p:nvSpPr>
            <p:cNvPr name="TextBox 4" id="4"/>
            <p:cNvSpPr txBox="true"/>
            <p:nvPr/>
          </p:nvSpPr>
          <p:spPr>
            <a:xfrm>
              <a:off x="0" y="-47625"/>
              <a:ext cx="740209" cy="28714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573661" cy="5736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7F1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8684639"/>
            <a:ext cx="573661" cy="5736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449297" y="5024070"/>
            <a:ext cx="664613" cy="6646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315530" y="2057867"/>
            <a:ext cx="5860775" cy="4308160"/>
            <a:chOff x="0" y="0"/>
            <a:chExt cx="7814367" cy="5744213"/>
          </a:xfrm>
        </p:grpSpPr>
        <p:pic>
          <p:nvPicPr>
            <p:cNvPr name="Picture 16" id="16"/>
            <p:cNvPicPr>
              <a:picLocks noChangeAspect="true"/>
            </p:cNvPicPr>
            <p:nvPr/>
          </p:nvPicPr>
          <p:blipFill>
            <a:blip r:embed="rId4"/>
            <a:srcRect l="0" t="1018" r="0" b="1018"/>
            <a:stretch>
              <a:fillRect/>
            </a:stretch>
          </p:blipFill>
          <p:spPr>
            <a:xfrm flipH="false" flipV="false">
              <a:off x="0" y="0"/>
              <a:ext cx="7814367" cy="5744213"/>
            </a:xfrm>
            <a:prstGeom prst="rect">
              <a:avLst/>
            </a:prstGeom>
          </p:spPr>
        </p:pic>
      </p:grpSp>
      <p:sp>
        <p:nvSpPr>
          <p:cNvPr name="Freeform 17" id="17"/>
          <p:cNvSpPr/>
          <p:nvPr/>
        </p:nvSpPr>
        <p:spPr>
          <a:xfrm flipH="false" flipV="false" rot="-5400000">
            <a:off x="1599755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10800000">
            <a:off x="10859570" y="9269826"/>
            <a:ext cx="4397717" cy="495743"/>
          </a:xfrm>
          <a:custGeom>
            <a:avLst/>
            <a:gdLst/>
            <a:ahLst/>
            <a:cxnLst/>
            <a:rect r="r" b="b" t="t" l="l"/>
            <a:pathLst>
              <a:path h="495743" w="4397717">
                <a:moveTo>
                  <a:pt x="0" y="0"/>
                </a:moveTo>
                <a:lnTo>
                  <a:pt x="4397717" y="0"/>
                </a:lnTo>
                <a:lnTo>
                  <a:pt x="4397717" y="495743"/>
                </a:lnTo>
                <a:lnTo>
                  <a:pt x="0" y="4957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07</a:t>
            </a:r>
          </a:p>
        </p:txBody>
      </p:sp>
      <p:grpSp>
        <p:nvGrpSpPr>
          <p:cNvPr name="Group 20" id="20"/>
          <p:cNvGrpSpPr/>
          <p:nvPr/>
        </p:nvGrpSpPr>
        <p:grpSpPr>
          <a:xfrm rot="0">
            <a:off x="8177060" y="3875860"/>
            <a:ext cx="6675873" cy="3625647"/>
            <a:chOff x="0" y="0"/>
            <a:chExt cx="8901164" cy="4834196"/>
          </a:xfrm>
        </p:grpSpPr>
        <p:sp>
          <p:nvSpPr>
            <p:cNvPr name="TextBox 21" id="21"/>
            <p:cNvSpPr txBox="true"/>
            <p:nvPr/>
          </p:nvSpPr>
          <p:spPr>
            <a:xfrm rot="0">
              <a:off x="932577" y="1793920"/>
              <a:ext cx="7968587" cy="3040276"/>
            </a:xfrm>
            <a:prstGeom prst="rect">
              <a:avLst/>
            </a:prstGeom>
          </p:spPr>
          <p:txBody>
            <a:bodyPr anchor="t" rtlCol="false" tIns="0" lIns="0" bIns="0" rIns="0">
              <a:spAutoFit/>
            </a:bodyPr>
            <a:lstStyle/>
            <a:p>
              <a:pPr algn="just">
                <a:lnSpc>
                  <a:spcPts val="4638"/>
                </a:lnSpc>
              </a:pPr>
              <a:r>
                <a:rPr lang="en-US" sz="3313">
                  <a:solidFill>
                    <a:srgbClr val="272321"/>
                  </a:solidFill>
                  <a:latin typeface="Aileron"/>
                  <a:ea typeface="Aileron"/>
                  <a:cs typeface="Aileron"/>
                  <a:sym typeface="Aileron"/>
                </a:rPr>
                <a:t>Poor Air Quality Is Linked to Stress in Honeybees and Can Be Compounded by the Presence of Disease </a:t>
              </a:r>
            </a:p>
          </p:txBody>
        </p:sp>
        <p:sp>
          <p:nvSpPr>
            <p:cNvPr name="TextBox 22" id="22"/>
            <p:cNvSpPr txBox="true"/>
            <p:nvPr/>
          </p:nvSpPr>
          <p:spPr>
            <a:xfrm rot="0">
              <a:off x="0" y="368810"/>
              <a:ext cx="983600" cy="1052806"/>
            </a:xfrm>
            <a:prstGeom prst="rect">
              <a:avLst/>
            </a:prstGeom>
          </p:spPr>
          <p:txBody>
            <a:bodyPr anchor="t" rtlCol="false" tIns="0" lIns="0" bIns="0" rIns="0">
              <a:spAutoFit/>
            </a:bodyPr>
            <a:lstStyle/>
            <a:p>
              <a:pPr algn="l">
                <a:lnSpc>
                  <a:spcPts val="6216"/>
                </a:lnSpc>
              </a:pPr>
              <a:r>
                <a:rPr lang="en-US" sz="5137" b="true">
                  <a:solidFill>
                    <a:srgbClr val="272321"/>
                  </a:solidFill>
                  <a:latin typeface="Antonio Bold"/>
                  <a:ea typeface="Antonio Bold"/>
                  <a:cs typeface="Antonio Bold"/>
                  <a:sym typeface="Antonio Bold"/>
                </a:rPr>
                <a:t>07</a:t>
              </a:r>
            </a:p>
          </p:txBody>
        </p:sp>
        <p:sp>
          <p:nvSpPr>
            <p:cNvPr name="TextBox 23" id="23"/>
            <p:cNvSpPr txBox="true"/>
            <p:nvPr/>
          </p:nvSpPr>
          <p:spPr>
            <a:xfrm rot="0">
              <a:off x="983600" y="-66675"/>
              <a:ext cx="7436743" cy="1602100"/>
            </a:xfrm>
            <a:prstGeom prst="rect">
              <a:avLst/>
            </a:prstGeom>
          </p:spPr>
          <p:txBody>
            <a:bodyPr anchor="t" rtlCol="false" tIns="0" lIns="0" bIns="0" rIns="0">
              <a:spAutoFit/>
            </a:bodyPr>
            <a:lstStyle/>
            <a:p>
              <a:pPr algn="l">
                <a:lnSpc>
                  <a:spcPts val="4947"/>
                </a:lnSpc>
              </a:pPr>
              <a:r>
                <a:rPr lang="en-US" sz="3534" b="true">
                  <a:solidFill>
                    <a:srgbClr val="663818"/>
                  </a:solidFill>
                  <a:latin typeface="Antonio Bold"/>
                  <a:ea typeface="Antonio Bold"/>
                  <a:cs typeface="Antonio Bold"/>
                  <a:sym typeface="Antonio Bold"/>
                </a:rPr>
                <a:t>Monitoring Air Quality for Tracking stress in bees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1771417" y="5086282"/>
            <a:ext cx="5860775" cy="0"/>
          </a:xfrm>
          <a:prstGeom prst="line">
            <a:avLst/>
          </a:prstGeom>
          <a:ln cap="flat" w="38100">
            <a:solidFill>
              <a:srgbClr val="663818"/>
            </a:solidFill>
            <a:prstDash val="solid"/>
            <a:headEnd type="none" len="sm" w="sm"/>
            <a:tailEnd type="none" len="sm" w="sm"/>
          </a:ln>
        </p:spPr>
      </p:sp>
      <p:grpSp>
        <p:nvGrpSpPr>
          <p:cNvPr name="Group 6" id="6"/>
          <p:cNvGrpSpPr/>
          <p:nvPr/>
        </p:nvGrpSpPr>
        <p:grpSpPr>
          <a:xfrm rot="0">
            <a:off x="1028700" y="1028700"/>
            <a:ext cx="573661" cy="5736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7F1C"/>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8684639"/>
            <a:ext cx="573661" cy="5736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449297" y="5024070"/>
            <a:ext cx="664613" cy="6646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8029952" y="4604774"/>
            <a:ext cx="6342577" cy="3384509"/>
            <a:chOff x="0" y="0"/>
            <a:chExt cx="8456769" cy="4512679"/>
          </a:xfrm>
        </p:grpSpPr>
        <p:pic>
          <p:nvPicPr>
            <p:cNvPr name="Picture 17" id="17"/>
            <p:cNvPicPr>
              <a:picLocks noChangeAspect="true"/>
            </p:cNvPicPr>
            <p:nvPr/>
          </p:nvPicPr>
          <p:blipFill>
            <a:blip r:embed="rId4"/>
            <a:srcRect l="0" t="14425" r="0" b="14425"/>
            <a:stretch>
              <a:fillRect/>
            </a:stretch>
          </p:blipFill>
          <p:spPr>
            <a:xfrm flipH="false" flipV="false">
              <a:off x="0" y="0"/>
              <a:ext cx="8456769" cy="4512679"/>
            </a:xfrm>
            <a:prstGeom prst="rect">
              <a:avLst/>
            </a:prstGeom>
          </p:spPr>
        </p:pic>
      </p:grpSp>
      <p:sp>
        <p:nvSpPr>
          <p:cNvPr name="TextBox 18" id="18"/>
          <p:cNvSpPr txBox="true"/>
          <p:nvPr/>
        </p:nvSpPr>
        <p:spPr>
          <a:xfrm rot="0">
            <a:off x="1771417" y="2748588"/>
            <a:ext cx="5333413" cy="2298734"/>
          </a:xfrm>
          <a:prstGeom prst="rect">
            <a:avLst/>
          </a:prstGeom>
        </p:spPr>
        <p:txBody>
          <a:bodyPr anchor="t" rtlCol="false" tIns="0" lIns="0" bIns="0" rIns="0">
            <a:spAutoFit/>
          </a:bodyPr>
          <a:lstStyle/>
          <a:p>
            <a:pPr algn="l">
              <a:lnSpc>
                <a:spcPts val="6017"/>
              </a:lnSpc>
            </a:pPr>
            <a:r>
              <a:rPr lang="en-US" sz="4973" b="true">
                <a:solidFill>
                  <a:srgbClr val="D77F1C"/>
                </a:solidFill>
                <a:latin typeface="Antonio Bold"/>
                <a:ea typeface="Antonio Bold"/>
                <a:cs typeface="Antonio Bold"/>
                <a:sym typeface="Antonio Bold"/>
              </a:rPr>
              <a:t>1.  Alternating the abnormal death of bees</a:t>
            </a:r>
          </a:p>
        </p:txBody>
      </p:sp>
      <p:sp>
        <p:nvSpPr>
          <p:cNvPr name="TextBox 19" id="19"/>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TextBox 20" id="20"/>
          <p:cNvSpPr txBox="true"/>
          <p:nvPr/>
        </p:nvSpPr>
        <p:spPr>
          <a:xfrm rot="0">
            <a:off x="1771417" y="5417468"/>
            <a:ext cx="5860775" cy="4171951"/>
          </a:xfrm>
          <a:prstGeom prst="rect">
            <a:avLst/>
          </a:prstGeom>
        </p:spPr>
        <p:txBody>
          <a:bodyPr anchor="t" rtlCol="false" tIns="0" lIns="0" bIns="0" rIns="0">
            <a:spAutoFit/>
          </a:bodyPr>
          <a:lstStyle/>
          <a:p>
            <a:pPr algn="just">
              <a:lnSpc>
                <a:spcPts val="4199"/>
              </a:lnSpc>
            </a:pPr>
            <a:r>
              <a:rPr lang="en-US" sz="2999">
                <a:solidFill>
                  <a:srgbClr val="272321"/>
                </a:solidFill>
                <a:latin typeface="Aileron"/>
                <a:ea typeface="Aileron"/>
                <a:cs typeface="Aileron"/>
                <a:sym typeface="Aileron"/>
              </a:rPr>
              <a:t> This alert serves as a crucial early warning for the beekeepers, enabling them to take swift actions such as relocating the remaining frames to a more suitable environment to safeguard the colony.</a:t>
            </a:r>
          </a:p>
          <a:p>
            <a:pPr algn="just">
              <a:lnSpc>
                <a:spcPts val="4199"/>
              </a:lnSpc>
            </a:pPr>
          </a:p>
        </p:txBody>
      </p:sp>
      <p:sp>
        <p:nvSpPr>
          <p:cNvPr name="Freeform 21" id="21"/>
          <p:cNvSpPr/>
          <p:nvPr/>
        </p:nvSpPr>
        <p:spPr>
          <a:xfrm flipH="false" flipV="false" rot="-10800000">
            <a:off x="10892725" y="532957"/>
            <a:ext cx="4397717" cy="495743"/>
          </a:xfrm>
          <a:custGeom>
            <a:avLst/>
            <a:gdLst/>
            <a:ahLst/>
            <a:cxnLst/>
            <a:rect r="r" b="b" t="t" l="l"/>
            <a:pathLst>
              <a:path h="495743" w="4397717">
                <a:moveTo>
                  <a:pt x="0" y="0"/>
                </a:moveTo>
                <a:lnTo>
                  <a:pt x="4397717" y="0"/>
                </a:lnTo>
                <a:lnTo>
                  <a:pt x="4397717" y="495743"/>
                </a:lnTo>
                <a:lnTo>
                  <a:pt x="0" y="495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5400000">
            <a:off x="1599755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rot="0">
            <a:off x="1771417" y="5086282"/>
            <a:ext cx="5860775" cy="0"/>
          </a:xfrm>
          <a:prstGeom prst="line">
            <a:avLst/>
          </a:prstGeom>
          <a:ln cap="flat" w="38100">
            <a:solidFill>
              <a:srgbClr val="663818"/>
            </a:solidFill>
            <a:prstDash val="solid"/>
            <a:headEnd type="none" len="sm" w="sm"/>
            <a:tailEnd type="none" len="sm" w="sm"/>
          </a:ln>
        </p:spPr>
      </p:sp>
      <p:grpSp>
        <p:nvGrpSpPr>
          <p:cNvPr name="Group 6" id="6"/>
          <p:cNvGrpSpPr/>
          <p:nvPr/>
        </p:nvGrpSpPr>
        <p:grpSpPr>
          <a:xfrm rot="0">
            <a:off x="1028700" y="1028700"/>
            <a:ext cx="573661" cy="5736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7F1C"/>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8684639"/>
            <a:ext cx="573661" cy="5736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449297" y="5024070"/>
            <a:ext cx="664613" cy="6646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9669086" y="3103426"/>
            <a:ext cx="5986572" cy="3315313"/>
            <a:chOff x="0" y="0"/>
            <a:chExt cx="7982096" cy="4420418"/>
          </a:xfrm>
        </p:grpSpPr>
        <p:pic>
          <p:nvPicPr>
            <p:cNvPr name="Picture 17" id="17"/>
            <p:cNvPicPr>
              <a:picLocks noChangeAspect="true"/>
            </p:cNvPicPr>
            <p:nvPr/>
          </p:nvPicPr>
          <p:blipFill>
            <a:blip r:embed="rId4"/>
            <a:srcRect l="0" t="8465" r="0" b="8465"/>
            <a:stretch>
              <a:fillRect/>
            </a:stretch>
          </p:blipFill>
          <p:spPr>
            <a:xfrm flipH="false" flipV="false">
              <a:off x="0" y="0"/>
              <a:ext cx="7982096" cy="4420418"/>
            </a:xfrm>
            <a:prstGeom prst="rect">
              <a:avLst/>
            </a:prstGeom>
          </p:spPr>
        </p:pic>
      </p:grpSp>
      <p:sp>
        <p:nvSpPr>
          <p:cNvPr name="TextBox 18" id="18"/>
          <p:cNvSpPr txBox="true"/>
          <p:nvPr/>
        </p:nvSpPr>
        <p:spPr>
          <a:xfrm rot="0">
            <a:off x="1771417" y="3449232"/>
            <a:ext cx="5333413" cy="1536738"/>
          </a:xfrm>
          <a:prstGeom prst="rect">
            <a:avLst/>
          </a:prstGeom>
        </p:spPr>
        <p:txBody>
          <a:bodyPr anchor="t" rtlCol="false" tIns="0" lIns="0" bIns="0" rIns="0">
            <a:spAutoFit/>
          </a:bodyPr>
          <a:lstStyle/>
          <a:p>
            <a:pPr algn="l">
              <a:lnSpc>
                <a:spcPts val="6013"/>
              </a:lnSpc>
            </a:pPr>
            <a:r>
              <a:rPr lang="en-US" sz="4970" b="true">
                <a:solidFill>
                  <a:srgbClr val="D77F1C"/>
                </a:solidFill>
                <a:latin typeface="Antonio Bold"/>
                <a:ea typeface="Antonio Bold"/>
                <a:cs typeface="Antonio Bold"/>
                <a:sym typeface="Antonio Bold"/>
              </a:rPr>
              <a:t>2. Indication to collect honey</a:t>
            </a:r>
          </a:p>
        </p:txBody>
      </p:sp>
      <p:sp>
        <p:nvSpPr>
          <p:cNvPr name="TextBox 19" id="19"/>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TextBox 20" id="20"/>
          <p:cNvSpPr txBox="true"/>
          <p:nvPr/>
        </p:nvSpPr>
        <p:spPr>
          <a:xfrm rot="0">
            <a:off x="1771417" y="5417468"/>
            <a:ext cx="7510006" cy="4695826"/>
          </a:xfrm>
          <a:prstGeom prst="rect">
            <a:avLst/>
          </a:prstGeom>
        </p:spPr>
        <p:txBody>
          <a:bodyPr anchor="t" rtlCol="false" tIns="0" lIns="0" bIns="0" rIns="0">
            <a:spAutoFit/>
          </a:bodyPr>
          <a:lstStyle/>
          <a:p>
            <a:pPr algn="just">
              <a:lnSpc>
                <a:spcPts val="4199"/>
              </a:lnSpc>
            </a:pPr>
            <a:r>
              <a:rPr lang="en-US" sz="2999">
                <a:solidFill>
                  <a:srgbClr val="272321"/>
                </a:solidFill>
                <a:latin typeface="Aileron"/>
                <a:ea typeface="Aileron"/>
                <a:cs typeface="Aileron"/>
                <a:sym typeface="Aileron"/>
              </a:rPr>
              <a:t>Managing multiple beehive boxes turns out to be challenging for the beekeepers, especially for monitoring honey production. To simplify the task, remote monitoring and hive sensors are planned to be used, which will provide the beekeeper with real-time data to identify when honey is ready for collection.</a:t>
            </a:r>
          </a:p>
          <a:p>
            <a:pPr algn="just">
              <a:lnSpc>
                <a:spcPts val="4199"/>
              </a:lnSpc>
            </a:pPr>
          </a:p>
        </p:txBody>
      </p:sp>
      <p:sp>
        <p:nvSpPr>
          <p:cNvPr name="Freeform 21" id="21"/>
          <p:cNvSpPr/>
          <p:nvPr/>
        </p:nvSpPr>
        <p:spPr>
          <a:xfrm flipH="false" flipV="false" rot="-10800000">
            <a:off x="10892725" y="532957"/>
            <a:ext cx="4397717" cy="495743"/>
          </a:xfrm>
          <a:custGeom>
            <a:avLst/>
            <a:gdLst/>
            <a:ahLst/>
            <a:cxnLst/>
            <a:rect r="r" b="b" t="t" l="l"/>
            <a:pathLst>
              <a:path h="495743" w="4397717">
                <a:moveTo>
                  <a:pt x="0" y="0"/>
                </a:moveTo>
                <a:lnTo>
                  <a:pt x="4397717" y="0"/>
                </a:lnTo>
                <a:lnTo>
                  <a:pt x="4397717" y="495743"/>
                </a:lnTo>
                <a:lnTo>
                  <a:pt x="0" y="495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5400000">
            <a:off x="1599755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1604" y="-207258"/>
            <a:ext cx="3946344" cy="10721778"/>
            <a:chOff x="0" y="0"/>
            <a:chExt cx="1039366" cy="2823843"/>
          </a:xfrm>
        </p:grpSpPr>
        <p:sp>
          <p:nvSpPr>
            <p:cNvPr name="Freeform 3" id="3"/>
            <p:cNvSpPr/>
            <p:nvPr/>
          </p:nvSpPr>
          <p:spPr>
            <a:xfrm flipH="false" flipV="false" rot="0">
              <a:off x="0" y="0"/>
              <a:ext cx="1039366" cy="2823843"/>
            </a:xfrm>
            <a:custGeom>
              <a:avLst/>
              <a:gdLst/>
              <a:ahLst/>
              <a:cxnLst/>
              <a:rect r="r" b="b" t="t" l="l"/>
              <a:pathLst>
                <a:path h="2823843" w="1039366">
                  <a:moveTo>
                    <a:pt x="0" y="0"/>
                  </a:moveTo>
                  <a:lnTo>
                    <a:pt x="1039366" y="0"/>
                  </a:lnTo>
                  <a:lnTo>
                    <a:pt x="1039366" y="2823843"/>
                  </a:lnTo>
                  <a:lnTo>
                    <a:pt x="0" y="2823843"/>
                  </a:lnTo>
                  <a:close/>
                </a:path>
              </a:pathLst>
            </a:custGeom>
            <a:solidFill>
              <a:srgbClr val="663818"/>
            </a:solidFill>
          </p:spPr>
        </p:sp>
        <p:sp>
          <p:nvSpPr>
            <p:cNvPr name="TextBox 4" id="4"/>
            <p:cNvSpPr txBox="true"/>
            <p:nvPr/>
          </p:nvSpPr>
          <p:spPr>
            <a:xfrm>
              <a:off x="0" y="-47625"/>
              <a:ext cx="1039366" cy="287146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602361" y="3023910"/>
            <a:ext cx="5860775" cy="0"/>
          </a:xfrm>
          <a:prstGeom prst="line">
            <a:avLst/>
          </a:prstGeom>
          <a:ln cap="flat" w="38100">
            <a:solidFill>
              <a:srgbClr val="663818"/>
            </a:solidFill>
            <a:prstDash val="solid"/>
            <a:headEnd type="none" len="sm" w="sm"/>
            <a:tailEnd type="none" len="sm" w="sm"/>
          </a:ln>
        </p:spPr>
      </p:sp>
      <p:grpSp>
        <p:nvGrpSpPr>
          <p:cNvPr name="Group 6" id="6"/>
          <p:cNvGrpSpPr/>
          <p:nvPr/>
        </p:nvGrpSpPr>
        <p:grpSpPr>
          <a:xfrm rot="0">
            <a:off x="1028700" y="1028700"/>
            <a:ext cx="573661" cy="5736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7F1C"/>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8684639"/>
            <a:ext cx="573661" cy="57366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3818"/>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449297" y="5024070"/>
            <a:ext cx="664613" cy="6646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5400000">
            <a:off x="16651648" y="5275332"/>
            <a:ext cx="259911" cy="162090"/>
          </a:xfrm>
          <a:custGeom>
            <a:avLst/>
            <a:gdLst/>
            <a:ahLst/>
            <a:cxnLst/>
            <a:rect r="r" b="b" t="t" l="l"/>
            <a:pathLst>
              <a:path h="162090" w="259911">
                <a:moveTo>
                  <a:pt x="0" y="0"/>
                </a:moveTo>
                <a:lnTo>
                  <a:pt x="259912" y="0"/>
                </a:lnTo>
                <a:lnTo>
                  <a:pt x="259912" y="162090"/>
                </a:lnTo>
                <a:lnTo>
                  <a:pt x="0" y="16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6762654" y="9363075"/>
            <a:ext cx="496646" cy="280670"/>
          </a:xfrm>
          <a:prstGeom prst="rect">
            <a:avLst/>
          </a:prstGeom>
        </p:spPr>
        <p:txBody>
          <a:bodyPr anchor="t" rtlCol="false" tIns="0" lIns="0" bIns="0" rIns="0">
            <a:spAutoFit/>
          </a:bodyPr>
          <a:lstStyle/>
          <a:p>
            <a:pPr algn="r">
              <a:lnSpc>
                <a:spcPts val="2379"/>
              </a:lnSpc>
            </a:pPr>
            <a:r>
              <a:rPr lang="en-US" b="true" sz="1699">
                <a:solidFill>
                  <a:srgbClr val="FFFFFF"/>
                </a:solidFill>
                <a:latin typeface="Antonio Bold"/>
                <a:ea typeface="Antonio Bold"/>
                <a:cs typeface="Antonio Bold"/>
                <a:sym typeface="Antonio Bold"/>
              </a:rPr>
              <a:t>03</a:t>
            </a:r>
          </a:p>
        </p:txBody>
      </p:sp>
      <p:sp>
        <p:nvSpPr>
          <p:cNvPr name="TextBox 17" id="17"/>
          <p:cNvSpPr txBox="true"/>
          <p:nvPr/>
        </p:nvSpPr>
        <p:spPr>
          <a:xfrm rot="0">
            <a:off x="1802424" y="3371782"/>
            <a:ext cx="11831335" cy="6267451"/>
          </a:xfrm>
          <a:prstGeom prst="rect">
            <a:avLst/>
          </a:prstGeom>
        </p:spPr>
        <p:txBody>
          <a:bodyPr anchor="t" rtlCol="false" tIns="0" lIns="0" bIns="0" rIns="0">
            <a:spAutoFit/>
          </a:bodyPr>
          <a:lstStyle/>
          <a:p>
            <a:pPr algn="just">
              <a:lnSpc>
                <a:spcPts val="4199"/>
              </a:lnSpc>
            </a:pPr>
            <a:r>
              <a:rPr lang="en-US" sz="2999">
                <a:solidFill>
                  <a:srgbClr val="272321"/>
                </a:solidFill>
                <a:latin typeface="Aileron"/>
                <a:ea typeface="Aileron"/>
                <a:cs typeface="Aileron"/>
                <a:sym typeface="Aileron"/>
              </a:rPr>
              <a:t>Honeybee colony weight (C(g)) was related to honey stored (H(g)), but this relationship</a:t>
            </a:r>
          </a:p>
          <a:p>
            <a:pPr algn="just">
              <a:lnSpc>
                <a:spcPts val="4199"/>
              </a:lnSpc>
            </a:pPr>
            <a:r>
              <a:rPr lang="en-US" sz="2999">
                <a:solidFill>
                  <a:srgbClr val="272321"/>
                </a:solidFill>
                <a:latin typeface="Aileron"/>
                <a:ea typeface="Aileron"/>
                <a:cs typeface="Aileron"/>
                <a:sym typeface="Aileron"/>
              </a:rPr>
              <a:t>was not linear due to an increased population of mature and immature bees in the</a:t>
            </a:r>
          </a:p>
          <a:p>
            <a:pPr algn="just">
              <a:lnSpc>
                <a:spcPts val="4199"/>
              </a:lnSpc>
            </a:pPr>
            <a:r>
              <a:rPr lang="en-US" sz="2999">
                <a:solidFill>
                  <a:srgbClr val="272321"/>
                </a:solidFill>
                <a:latin typeface="Aileron"/>
                <a:ea typeface="Aileron"/>
                <a:cs typeface="Aileron"/>
                <a:sym typeface="Aileron"/>
              </a:rPr>
              <a:t>middle of the active season. Honey stored was shown to be dependent on the number of</a:t>
            </a:r>
          </a:p>
          <a:p>
            <a:pPr algn="just">
              <a:lnSpc>
                <a:spcPts val="4199"/>
              </a:lnSpc>
            </a:pPr>
            <a:r>
              <a:rPr lang="en-US" sz="2999">
                <a:solidFill>
                  <a:srgbClr val="272321"/>
                </a:solidFill>
                <a:latin typeface="Aileron"/>
                <a:ea typeface="Aileron"/>
                <a:cs typeface="Aileron"/>
                <a:sym typeface="Aileron"/>
              </a:rPr>
              <a:t>days (D) from the beginning of the honey harvest. These factors were related for the</a:t>
            </a:r>
          </a:p>
          <a:p>
            <a:pPr algn="just">
              <a:lnSpc>
                <a:spcPts val="4199"/>
              </a:lnSpc>
            </a:pPr>
            <a:r>
              <a:rPr lang="en-US" sz="2999">
                <a:solidFill>
                  <a:srgbClr val="272321"/>
                </a:solidFill>
                <a:latin typeface="Aileron"/>
                <a:ea typeface="Aileron"/>
                <a:cs typeface="Aileron"/>
                <a:sym typeface="Aileron"/>
              </a:rPr>
              <a:t>study area by the polynomial:</a:t>
            </a:r>
          </a:p>
          <a:p>
            <a:pPr algn="just">
              <a:lnSpc>
                <a:spcPts val="4199"/>
              </a:lnSpc>
            </a:pPr>
            <a:r>
              <a:rPr lang="en-US" sz="2999">
                <a:solidFill>
                  <a:srgbClr val="272321"/>
                </a:solidFill>
                <a:latin typeface="Aileron"/>
                <a:ea typeface="Aileron"/>
                <a:cs typeface="Aileron"/>
                <a:sym typeface="Aileron"/>
              </a:rPr>
              <a:t>                 H = -1416.0 + 0.07604 *C - 57.142 * D + 0.487 * D*D + 0.00142 *C * D</a:t>
            </a:r>
          </a:p>
          <a:p>
            <a:pPr algn="just">
              <a:lnSpc>
                <a:spcPts val="4199"/>
              </a:lnSpc>
            </a:pPr>
          </a:p>
        </p:txBody>
      </p:sp>
      <p:sp>
        <p:nvSpPr>
          <p:cNvPr name="Freeform 18" id="18"/>
          <p:cNvSpPr/>
          <p:nvPr/>
        </p:nvSpPr>
        <p:spPr>
          <a:xfrm flipH="false" flipV="false" rot="-10800000">
            <a:off x="10892725" y="532957"/>
            <a:ext cx="4397717" cy="495743"/>
          </a:xfrm>
          <a:custGeom>
            <a:avLst/>
            <a:gdLst/>
            <a:ahLst/>
            <a:cxnLst/>
            <a:rect r="r" b="b" t="t" l="l"/>
            <a:pathLst>
              <a:path h="495743" w="4397717">
                <a:moveTo>
                  <a:pt x="0" y="0"/>
                </a:moveTo>
                <a:lnTo>
                  <a:pt x="4397717" y="0"/>
                </a:lnTo>
                <a:lnTo>
                  <a:pt x="4397717" y="495743"/>
                </a:lnTo>
                <a:lnTo>
                  <a:pt x="0" y="4957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5400000">
            <a:off x="15997557" y="8045851"/>
            <a:ext cx="2179239" cy="245660"/>
          </a:xfrm>
          <a:custGeom>
            <a:avLst/>
            <a:gdLst/>
            <a:ahLst/>
            <a:cxnLst/>
            <a:rect r="r" b="b" t="t" l="l"/>
            <a:pathLst>
              <a:path h="245660" w="2179239">
                <a:moveTo>
                  <a:pt x="0" y="0"/>
                </a:moveTo>
                <a:lnTo>
                  <a:pt x="2179240" y="0"/>
                </a:lnTo>
                <a:lnTo>
                  <a:pt x="2179240" y="245659"/>
                </a:lnTo>
                <a:lnTo>
                  <a:pt x="0" y="245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DAFzYiP-aPs</dc:identifier>
  <dcterms:modified xsi:type="dcterms:W3CDTF">2011-08-01T06:04:30Z</dcterms:modified>
  <cp:revision>1</cp:revision>
  <dc:title>Blue Minimalist Company Profile Presentation</dc:title>
</cp:coreProperties>
</file>